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5">
  <p:sldMasterIdLst>
    <p:sldMasterId id="2147483651" r:id="rId1"/>
  </p:sldMasterIdLst>
  <p:notesMasterIdLst>
    <p:notesMasterId r:id="rId32"/>
  </p:notesMasterIdLst>
  <p:handoutMasterIdLst>
    <p:handoutMasterId r:id="rId33"/>
  </p:handoutMasterIdLst>
  <p:sldIdLst>
    <p:sldId id="322" r:id="rId2"/>
    <p:sldId id="377" r:id="rId3"/>
    <p:sldId id="376" r:id="rId4"/>
    <p:sldId id="375" r:id="rId5"/>
    <p:sldId id="323" r:id="rId6"/>
    <p:sldId id="404" r:id="rId7"/>
    <p:sldId id="406" r:id="rId8"/>
    <p:sldId id="366" r:id="rId9"/>
    <p:sldId id="367" r:id="rId10"/>
    <p:sldId id="408" r:id="rId11"/>
    <p:sldId id="409" r:id="rId12"/>
    <p:sldId id="378" r:id="rId13"/>
    <p:sldId id="380" r:id="rId14"/>
    <p:sldId id="381" r:id="rId15"/>
    <p:sldId id="410" r:id="rId16"/>
    <p:sldId id="407" r:id="rId17"/>
    <p:sldId id="382" r:id="rId18"/>
    <p:sldId id="383" r:id="rId19"/>
    <p:sldId id="384" r:id="rId20"/>
    <p:sldId id="385" r:id="rId21"/>
    <p:sldId id="386" r:id="rId22"/>
    <p:sldId id="387" r:id="rId23"/>
    <p:sldId id="388" r:id="rId24"/>
    <p:sldId id="389" r:id="rId25"/>
    <p:sldId id="398" r:id="rId26"/>
    <p:sldId id="399" r:id="rId27"/>
    <p:sldId id="400" r:id="rId28"/>
    <p:sldId id="401" r:id="rId29"/>
    <p:sldId id="402" r:id="rId30"/>
    <p:sldId id="403" r:id="rId31"/>
  </p:sldIdLst>
  <p:sldSz cx="9144000" cy="6858000" type="screen4x3"/>
  <p:notesSz cx="6805613" cy="9939338"/>
  <p:defaultTextStyle>
    <a:defPPr>
      <a:defRPr lang="zh-TW"/>
    </a:defPPr>
    <a:lvl1pPr algn="l" rtl="0" fontAlgn="base">
      <a:spcBef>
        <a:spcPct val="0"/>
      </a:spcBef>
      <a:spcAft>
        <a:spcPct val="0"/>
      </a:spcAft>
      <a:defRPr kumimoji="1" sz="1600" kern="1200">
        <a:solidFill>
          <a:srgbClr val="FFFF00"/>
        </a:solidFill>
        <a:latin typeface="Arial" charset="0"/>
        <a:ea typeface="新細明體" pitchFamily="18" charset="-120"/>
        <a:cs typeface="+mn-cs"/>
      </a:defRPr>
    </a:lvl1pPr>
    <a:lvl2pPr marL="457200" algn="l" rtl="0" fontAlgn="base">
      <a:spcBef>
        <a:spcPct val="0"/>
      </a:spcBef>
      <a:spcAft>
        <a:spcPct val="0"/>
      </a:spcAft>
      <a:defRPr kumimoji="1" sz="1600" kern="1200">
        <a:solidFill>
          <a:srgbClr val="FFFF00"/>
        </a:solidFill>
        <a:latin typeface="Arial" charset="0"/>
        <a:ea typeface="新細明體" pitchFamily="18" charset="-120"/>
        <a:cs typeface="+mn-cs"/>
      </a:defRPr>
    </a:lvl2pPr>
    <a:lvl3pPr marL="914400" algn="l" rtl="0" fontAlgn="base">
      <a:spcBef>
        <a:spcPct val="0"/>
      </a:spcBef>
      <a:spcAft>
        <a:spcPct val="0"/>
      </a:spcAft>
      <a:defRPr kumimoji="1" sz="1600" kern="1200">
        <a:solidFill>
          <a:srgbClr val="FFFF00"/>
        </a:solidFill>
        <a:latin typeface="Arial" charset="0"/>
        <a:ea typeface="新細明體" pitchFamily="18" charset="-120"/>
        <a:cs typeface="+mn-cs"/>
      </a:defRPr>
    </a:lvl3pPr>
    <a:lvl4pPr marL="1371600" algn="l" rtl="0" fontAlgn="base">
      <a:spcBef>
        <a:spcPct val="0"/>
      </a:spcBef>
      <a:spcAft>
        <a:spcPct val="0"/>
      </a:spcAft>
      <a:defRPr kumimoji="1" sz="1600" kern="1200">
        <a:solidFill>
          <a:srgbClr val="FFFF00"/>
        </a:solidFill>
        <a:latin typeface="Arial" charset="0"/>
        <a:ea typeface="新細明體" pitchFamily="18" charset="-120"/>
        <a:cs typeface="+mn-cs"/>
      </a:defRPr>
    </a:lvl4pPr>
    <a:lvl5pPr marL="1828800" algn="l" rtl="0" fontAlgn="base">
      <a:spcBef>
        <a:spcPct val="0"/>
      </a:spcBef>
      <a:spcAft>
        <a:spcPct val="0"/>
      </a:spcAft>
      <a:defRPr kumimoji="1" sz="1600" kern="1200">
        <a:solidFill>
          <a:srgbClr val="FFFF00"/>
        </a:solidFill>
        <a:latin typeface="Arial" charset="0"/>
        <a:ea typeface="新細明體" pitchFamily="18" charset="-120"/>
        <a:cs typeface="+mn-cs"/>
      </a:defRPr>
    </a:lvl5pPr>
    <a:lvl6pPr marL="2286000" algn="l" defTabSz="914400" rtl="0" eaLnBrk="1" latinLnBrk="0" hangingPunct="1">
      <a:defRPr kumimoji="1" sz="1600" kern="1200">
        <a:solidFill>
          <a:srgbClr val="FFFF00"/>
        </a:solidFill>
        <a:latin typeface="Arial" charset="0"/>
        <a:ea typeface="新細明體" pitchFamily="18" charset="-120"/>
        <a:cs typeface="+mn-cs"/>
      </a:defRPr>
    </a:lvl6pPr>
    <a:lvl7pPr marL="2743200" algn="l" defTabSz="914400" rtl="0" eaLnBrk="1" latinLnBrk="0" hangingPunct="1">
      <a:defRPr kumimoji="1" sz="1600" kern="1200">
        <a:solidFill>
          <a:srgbClr val="FFFF00"/>
        </a:solidFill>
        <a:latin typeface="Arial" charset="0"/>
        <a:ea typeface="新細明體" pitchFamily="18" charset="-120"/>
        <a:cs typeface="+mn-cs"/>
      </a:defRPr>
    </a:lvl7pPr>
    <a:lvl8pPr marL="3200400" algn="l" defTabSz="914400" rtl="0" eaLnBrk="1" latinLnBrk="0" hangingPunct="1">
      <a:defRPr kumimoji="1" sz="1600" kern="1200">
        <a:solidFill>
          <a:srgbClr val="FFFF00"/>
        </a:solidFill>
        <a:latin typeface="Arial" charset="0"/>
        <a:ea typeface="新細明體" pitchFamily="18" charset="-120"/>
        <a:cs typeface="+mn-cs"/>
      </a:defRPr>
    </a:lvl8pPr>
    <a:lvl9pPr marL="3657600" algn="l" defTabSz="914400" rtl="0" eaLnBrk="1" latinLnBrk="0" hangingPunct="1">
      <a:defRPr kumimoji="1" sz="1600" kern="1200">
        <a:solidFill>
          <a:srgbClr val="FFFF00"/>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0000FF"/>
    <a:srgbClr val="996633"/>
    <a:srgbClr val="FF0066"/>
    <a:srgbClr val="000000"/>
    <a:srgbClr val="CC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96" autoAdjust="0"/>
    <p:restoredTop sz="77778" autoAdjust="0"/>
  </p:normalViewPr>
  <p:slideViewPr>
    <p:cSldViewPr>
      <p:cViewPr>
        <p:scale>
          <a:sx n="80" d="100"/>
          <a:sy n="80" d="100"/>
        </p:scale>
        <p:origin x="-960"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30000"/>
              </a:spcBef>
              <a:defRPr kumimoji="0" sz="1200">
                <a:ea typeface="標楷體" pitchFamily="65" charset="-120"/>
              </a:defRPr>
            </a:lvl1pPr>
          </a:lstStyle>
          <a:p>
            <a:endParaRPr lang="en-US" altLang="zh-TW"/>
          </a:p>
        </p:txBody>
      </p:sp>
      <p:sp>
        <p:nvSpPr>
          <p:cNvPr id="26627" name="Rectangle 1027"/>
          <p:cNvSpPr>
            <a:spLocks noGrp="1" noChangeArrowheads="1"/>
          </p:cNvSpPr>
          <p:nvPr>
            <p:ph type="dt" sz="quarter"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30000"/>
              </a:spcBef>
              <a:defRPr kumimoji="0" sz="1200">
                <a:ea typeface="標楷體" pitchFamily="65" charset="-120"/>
              </a:defRPr>
            </a:lvl1pPr>
          </a:lstStyle>
          <a:p>
            <a:pPr>
              <a:defRPr/>
            </a:pPr>
            <a:fld id="{A34108E0-8C49-4D6E-BAA6-B5BA1946CCE2}" type="datetime1">
              <a:rPr lang="zh-TW" altLang="en-US"/>
              <a:pPr>
                <a:defRPr/>
              </a:pPr>
              <a:t>2013/11/16</a:t>
            </a:fld>
            <a:endParaRPr lang="en-US" altLang="zh-TW"/>
          </a:p>
        </p:txBody>
      </p:sp>
      <p:sp>
        <p:nvSpPr>
          <p:cNvPr id="26628" name="Rectangle 1028"/>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30000"/>
              </a:spcBef>
              <a:defRPr kumimoji="0" sz="1200">
                <a:ea typeface="標楷體" pitchFamily="65" charset="-120"/>
              </a:defRPr>
            </a:lvl1pPr>
          </a:lstStyle>
          <a:p>
            <a:r>
              <a:rPr lang="en-US" altLang="zh-TW"/>
              <a:t>0</a:t>
            </a:r>
          </a:p>
        </p:txBody>
      </p:sp>
      <p:sp>
        <p:nvSpPr>
          <p:cNvPr id="26629" name="Rectangle 1029"/>
          <p:cNvSpPr>
            <a:spLocks noGrp="1" noChangeArrowheads="1"/>
          </p:cNvSpPr>
          <p:nvPr>
            <p:ph type="sldNum" sz="quarter" idx="3"/>
          </p:nvPr>
        </p:nvSpPr>
        <p:spPr bwMode="auto">
          <a:xfrm>
            <a:off x="385445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30000"/>
              </a:spcBef>
              <a:defRPr kumimoji="0" sz="1200">
                <a:ea typeface="標楷體" pitchFamily="65" charset="-120"/>
              </a:defRPr>
            </a:lvl1pPr>
          </a:lstStyle>
          <a:p>
            <a:pPr>
              <a:defRPr/>
            </a:pPr>
            <a:fld id="{86CE84E1-C4D5-483F-A0F6-478C09CD2C39}" type="slidenum">
              <a:rPr lang="zh-TW" altLang="en-US"/>
              <a:pPr>
                <a:defRPr/>
              </a:pPr>
              <a:t>‹#›</a:t>
            </a:fld>
            <a:endParaRPr lang="en-US" altLang="zh-TW"/>
          </a:p>
        </p:txBody>
      </p:sp>
    </p:spTree>
    <p:extLst>
      <p:ext uri="{BB962C8B-B14F-4D97-AF65-F5344CB8AC3E}">
        <p14:creationId xmlns:p14="http://schemas.microsoft.com/office/powerpoint/2010/main" val="1858813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30000"/>
              </a:spcBef>
              <a:defRPr sz="1200">
                <a:ea typeface="標楷體" pitchFamily="65" charset="-120"/>
              </a:defRPr>
            </a:lvl1pPr>
          </a:lstStyle>
          <a:p>
            <a:endParaRPr lang="en-US" altLang="zh-TW"/>
          </a:p>
        </p:txBody>
      </p:sp>
      <p:sp>
        <p:nvSpPr>
          <p:cNvPr id="64515" name="Rectangle 3"/>
          <p:cNvSpPr>
            <a:spLocks noGrp="1" noChangeArrowheads="1"/>
          </p:cNvSpPr>
          <p:nvPr>
            <p:ph type="dt"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30000"/>
              </a:spcBef>
              <a:defRPr sz="1200">
                <a:ea typeface="標楷體" pitchFamily="65" charset="-120"/>
              </a:defRPr>
            </a:lvl1pPr>
          </a:lstStyle>
          <a:p>
            <a:fld id="{FBD94CBA-EBA5-4AE1-B5B9-F6E9625119C8}" type="datetime1">
              <a:rPr lang="zh-TW" altLang="en-US"/>
              <a:pPr/>
              <a:t>2013/11/16</a:t>
            </a:fld>
            <a:endParaRPr lang="en-US" altLang="zh-TW"/>
          </a:p>
        </p:txBody>
      </p:sp>
      <p:sp>
        <p:nvSpPr>
          <p:cNvPr id="64516" name="Rectangle 4"/>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a:effectLst/>
        </p:spPr>
      </p:sp>
      <p:sp>
        <p:nvSpPr>
          <p:cNvPr id="64517" name="Rectangle 5"/>
          <p:cNvSpPr>
            <a:spLocks noGrp="1" noChangeArrowheads="1"/>
          </p:cNvSpPr>
          <p:nvPr>
            <p:ph type="body" sz="quarter" idx="3"/>
          </p:nvPr>
        </p:nvSpPr>
        <p:spPr bwMode="auto">
          <a:xfrm>
            <a:off x="681038" y="4721225"/>
            <a:ext cx="5443537"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4518"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30000"/>
              </a:spcBef>
              <a:defRPr sz="1200">
                <a:ea typeface="標楷體" pitchFamily="65" charset="-120"/>
              </a:defRPr>
            </a:lvl1pPr>
          </a:lstStyle>
          <a:p>
            <a:r>
              <a:rPr lang="zh-TW" altLang="en-US"/>
              <a:t>0</a:t>
            </a:r>
            <a:endParaRPr lang="en-US" altLang="zh-TW"/>
          </a:p>
        </p:txBody>
      </p:sp>
      <p:sp>
        <p:nvSpPr>
          <p:cNvPr id="64519" name="Rectangle 7"/>
          <p:cNvSpPr>
            <a:spLocks noGrp="1" noChangeArrowheads="1"/>
          </p:cNvSpPr>
          <p:nvPr>
            <p:ph type="sldNum" sz="quarter" idx="5"/>
          </p:nvPr>
        </p:nvSpPr>
        <p:spPr bwMode="auto">
          <a:xfrm>
            <a:off x="385445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30000"/>
              </a:spcBef>
              <a:defRPr sz="1200">
                <a:ea typeface="標楷體" pitchFamily="65" charset="-120"/>
              </a:defRPr>
            </a:lvl1pPr>
          </a:lstStyle>
          <a:p>
            <a:fld id="{92A61FA6-C7E9-4149-AAF9-1CD38F97A2CF}" type="slidenum">
              <a:rPr lang="zh-TW" altLang="en-US"/>
              <a:pPr/>
              <a:t>‹#›</a:t>
            </a:fld>
            <a:endParaRPr lang="en-US" altLang="zh-TW"/>
          </a:p>
        </p:txBody>
      </p:sp>
    </p:spTree>
    <p:extLst>
      <p:ext uri="{BB962C8B-B14F-4D97-AF65-F5344CB8AC3E}">
        <p14:creationId xmlns:p14="http://schemas.microsoft.com/office/powerpoint/2010/main" val="1446010414"/>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fontAlgn="base">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fontAlgn="base">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fontAlgn="base">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fontAlgn="base">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zh-TW" altLang="en-US"/>
              <a:t>0</a:t>
            </a:r>
            <a:endParaRPr lang="en-US" altLang="zh-TW"/>
          </a:p>
        </p:txBody>
      </p:sp>
      <p:sp>
        <p:nvSpPr>
          <p:cNvPr id="5" name="Rectangle 7"/>
          <p:cNvSpPr>
            <a:spLocks noGrp="1" noChangeArrowheads="1"/>
          </p:cNvSpPr>
          <p:nvPr>
            <p:ph type="sldNum" sz="quarter" idx="5"/>
          </p:nvPr>
        </p:nvSpPr>
        <p:spPr>
          <a:ln/>
        </p:spPr>
        <p:txBody>
          <a:bodyPr/>
          <a:lstStyle/>
          <a:p>
            <a:fld id="{1737BAC3-606F-4C28-B6F8-726BAC288908}" type="slidenum">
              <a:rPr lang="zh-TW" altLang="en-US"/>
              <a:pPr/>
              <a:t>1</a:t>
            </a:fld>
            <a:endParaRPr lang="en-US" altLang="zh-TW"/>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zh-TW" altLang="en-US"/>
              <a:t>0</a:t>
            </a:r>
            <a:endParaRPr lang="en-US" altLang="zh-TW"/>
          </a:p>
        </p:txBody>
      </p:sp>
      <p:sp>
        <p:nvSpPr>
          <p:cNvPr id="5" name="Rectangle 7"/>
          <p:cNvSpPr>
            <a:spLocks noGrp="1" noChangeArrowheads="1"/>
          </p:cNvSpPr>
          <p:nvPr>
            <p:ph type="sldNum" sz="quarter" idx="5"/>
          </p:nvPr>
        </p:nvSpPr>
        <p:spPr>
          <a:ln/>
        </p:spPr>
        <p:txBody>
          <a:bodyPr/>
          <a:lstStyle/>
          <a:p>
            <a:fld id="{EA325A62-68BA-46EF-ABFD-B2CAD4DCD017}" type="slidenum">
              <a:rPr lang="zh-TW" altLang="en-US"/>
              <a:pPr/>
              <a:t>5</a:t>
            </a:fld>
            <a:endParaRPr lang="en-US" altLang="zh-TW"/>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fld id="{5DC1E3B1-5015-49E3-A09C-46A21E9B2130}" type="datetime1">
              <a:rPr lang="zh-TW" altLang="en-US"/>
              <a:pPr/>
              <a:t>2013/11/16</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ED317E92-86AA-4F1A-83AD-80275189FB7B}" type="slidenum">
              <a:rPr lang="en-US" altLang="zh-TW"/>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92100"/>
            <a:ext cx="2057400" cy="57277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92100"/>
            <a:ext cx="6019800" cy="57277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fld id="{6CB80D10-5F0C-4132-B24D-E656657A9BE7}" type="datetime1">
              <a:rPr lang="zh-TW" altLang="en-US"/>
              <a:pPr/>
              <a:t>2013/11/16</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F1C402B5-1576-448F-9512-1269BF3C687C}" type="slidenum">
              <a:rPr lang="en-US" altLang="zh-TW"/>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92100"/>
            <a:ext cx="8229600" cy="13843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905000"/>
            <a:ext cx="8229600" cy="4114800"/>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fld id="{9A20462C-A6F3-4522-8C9F-0ADA666163F8}" type="datetime1">
              <a:rPr lang="zh-TW" altLang="en-US"/>
              <a:pPr/>
              <a:t>2013/11/16</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2C2EAFEA-0185-4424-B444-F3BEAE41070F}" type="slidenum">
              <a:rPr lang="en-US" altLang="zh-TW"/>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fld id="{96EDBF22-FFBD-405C-AEF8-6CD6E7E74A35}" type="datetime1">
              <a:rPr lang="zh-TW" altLang="en-US"/>
              <a:pPr/>
              <a:t>2013/11/16</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266F80EE-2897-4A51-B304-281F817F884B}" type="slidenum">
              <a:rPr lang="en-US" altLang="zh-TW"/>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fld id="{1CA79C41-6166-4FC8-85B5-F289E2F1FDF8}" type="datetime1">
              <a:rPr lang="zh-TW" altLang="en-US"/>
              <a:pPr/>
              <a:t>2013/11/16</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536F0EE7-4D97-4387-9E0C-075E37804A47}" type="slidenum">
              <a:rPr lang="en-US" altLang="zh-TW"/>
              <a:pPr/>
              <a:t>‹#›</a:t>
            </a:fld>
            <a:endParaRPr lang="en-US" altLang="zh-TW"/>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544" y="-243408"/>
            <a:ext cx="158432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fld id="{D2941CFE-F68A-4F1D-AA63-5DF489B77A25}" type="datetime1">
              <a:rPr lang="zh-TW" altLang="en-US"/>
              <a:pPr/>
              <a:t>2013/11/16</a:t>
            </a:fld>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22F17875-CA3C-46CF-8393-DDC89A376BC6}" type="slidenum">
              <a:rPr lang="en-US" altLang="zh-TW"/>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fld id="{FFEDFAB4-501B-4660-AEB8-B73792BF49D2}" type="datetime1">
              <a:rPr lang="zh-TW" altLang="en-US"/>
              <a:pPr/>
              <a:t>2013/11/16</a:t>
            </a:fld>
            <a:endParaRPr lang="en-US" altLang="zh-TW"/>
          </a:p>
        </p:txBody>
      </p:sp>
      <p:sp>
        <p:nvSpPr>
          <p:cNvPr id="8" name="Rectangle 5"/>
          <p:cNvSpPr>
            <a:spLocks noGrp="1" noChangeArrowheads="1"/>
          </p:cNvSpPr>
          <p:nvPr>
            <p:ph type="ftr" sz="quarter" idx="11"/>
          </p:nvPr>
        </p:nvSpPr>
        <p:spPr>
          <a:ln/>
        </p:spPr>
        <p:txBody>
          <a:bodyPr/>
          <a:lstStyle>
            <a:lvl1pPr>
              <a:defRPr/>
            </a:lvl1pPr>
          </a:lstStyle>
          <a:p>
            <a:endParaRPr lang="en-US" altLang="zh-TW"/>
          </a:p>
        </p:txBody>
      </p:sp>
      <p:sp>
        <p:nvSpPr>
          <p:cNvPr id="9" name="Rectangle 6"/>
          <p:cNvSpPr>
            <a:spLocks noGrp="1" noChangeArrowheads="1"/>
          </p:cNvSpPr>
          <p:nvPr>
            <p:ph type="sldNum" sz="quarter" idx="12"/>
          </p:nvPr>
        </p:nvSpPr>
        <p:spPr>
          <a:ln/>
        </p:spPr>
        <p:txBody>
          <a:bodyPr/>
          <a:lstStyle>
            <a:lvl1pPr>
              <a:defRPr/>
            </a:lvl1pPr>
          </a:lstStyle>
          <a:p>
            <a:fld id="{2545E06A-29E3-4C92-9587-CF6B866F8A4C}" type="slidenum">
              <a:rPr lang="en-US" altLang="zh-TW"/>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fld id="{A6AF571A-5A8B-4760-9452-4537295D37E4}" type="datetime1">
              <a:rPr lang="zh-TW" altLang="en-US"/>
              <a:pPr/>
              <a:t>2013/11/16</a:t>
            </a:fld>
            <a:endParaRPr lang="en-US" altLang="zh-TW"/>
          </a:p>
        </p:txBody>
      </p:sp>
      <p:sp>
        <p:nvSpPr>
          <p:cNvPr id="4" name="Rectangle 5"/>
          <p:cNvSpPr>
            <a:spLocks noGrp="1" noChangeArrowheads="1"/>
          </p:cNvSpPr>
          <p:nvPr>
            <p:ph type="ftr" sz="quarter" idx="11"/>
          </p:nvPr>
        </p:nvSpPr>
        <p:spPr>
          <a:ln/>
        </p:spPr>
        <p:txBody>
          <a:bodyPr/>
          <a:lstStyle>
            <a:lvl1pPr>
              <a:defRPr/>
            </a:lvl1pPr>
          </a:lstStyle>
          <a:p>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64441A33-9E15-4D9E-AE15-6C49746D6B6B}" type="slidenum">
              <a:rPr lang="en-US" altLang="zh-TW"/>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FEA151D-9BA1-43EF-8384-3C531DF81C5A}" type="datetime1">
              <a:rPr lang="zh-TW" altLang="en-US"/>
              <a:pPr/>
              <a:t>2013/11/16</a:t>
            </a:fld>
            <a:endParaRPr lang="en-US" altLang="zh-TW"/>
          </a:p>
        </p:txBody>
      </p:sp>
      <p:sp>
        <p:nvSpPr>
          <p:cNvPr id="3" name="Rectangle 5"/>
          <p:cNvSpPr>
            <a:spLocks noGrp="1" noChangeArrowheads="1"/>
          </p:cNvSpPr>
          <p:nvPr>
            <p:ph type="ftr" sz="quarter" idx="11"/>
          </p:nvPr>
        </p:nvSpPr>
        <p:spPr>
          <a:ln/>
        </p:spPr>
        <p:txBody>
          <a:bodyPr/>
          <a:lstStyle>
            <a:lvl1pPr>
              <a:defRPr/>
            </a:lvl1pPr>
          </a:lstStyle>
          <a:p>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CCC2B25A-6230-4FFB-A62C-608B5A807C48}" type="slidenum">
              <a:rPr lang="en-US" altLang="zh-TW"/>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fld id="{40A9134F-3C7F-4A04-A5FF-18A0E48AD399}" type="datetime1">
              <a:rPr lang="zh-TW" altLang="en-US"/>
              <a:pPr/>
              <a:t>2013/11/16</a:t>
            </a:fld>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3D82D6C7-4676-4718-AD46-8800A0200DE9}" type="slidenum">
              <a:rPr lang="en-US" altLang="zh-TW"/>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fld id="{AAFFAF51-9A03-4D92-96BB-676828635780}" type="datetime1">
              <a:rPr lang="zh-TW" altLang="en-US"/>
              <a:pPr/>
              <a:t>2013/11/16</a:t>
            </a:fld>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37607F4A-C3F5-4536-8A95-7F7CF912C62A}" type="slidenum">
              <a:rPr lang="en-US" altLang="zh-TW"/>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fld id="{6BB19B3D-F738-47E7-9C5E-C80A3C80CD9B}" type="datetime1">
              <a:rPr lang="zh-TW" altLang="en-US"/>
              <a:pPr/>
              <a:t>2013/11/16</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3AFDF84C-0AF8-424A-ACF6-9BE63DC8A8F4}" type="slidenum">
              <a:rPr lang="en-US" altLang="zh-TW"/>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chemeClr val="tx1">
                <a:gamma/>
                <a:tint val="0"/>
                <a:invGamma/>
              </a:schemeClr>
            </a:gs>
          </a:gsLst>
          <a:lin ang="5400000" scaled="1"/>
        </a:gradFill>
        <a:effectLst/>
      </p:bgPr>
    </p:bg>
    <p:spTree>
      <p:nvGrpSpPr>
        <p:cNvPr id="1" name=""/>
        <p:cNvGrpSpPr/>
        <p:nvPr/>
      </p:nvGrpSpPr>
      <p:grpSpPr>
        <a:xfrm>
          <a:off x="0" y="0"/>
          <a:ext cx="0" cy="0"/>
          <a:chOff x="0" y="0"/>
          <a:chExt cx="0" cy="0"/>
        </a:xfrm>
      </p:grpSpPr>
      <p:pic>
        <p:nvPicPr>
          <p:cNvPr id="1036" name="Picture 12" descr="PTT_LIONGROUP"/>
          <p:cNvPicPr>
            <a:picLocks noChangeAspect="1" noChangeArrowheads="1"/>
          </p:cNvPicPr>
          <p:nvPr userDrawn="1"/>
        </p:nvPicPr>
        <p:blipFill>
          <a:blip r:embed="rId14" cstate="email"/>
          <a:srcRect/>
          <a:stretch>
            <a:fillRect/>
          </a:stretch>
        </p:blipFill>
        <p:spPr bwMode="auto">
          <a:xfrm>
            <a:off x="-323850" y="-242888"/>
            <a:ext cx="9753600" cy="7486651"/>
          </a:xfrm>
          <a:prstGeom prst="rect">
            <a:avLst/>
          </a:prstGeom>
          <a:noFill/>
        </p:spPr>
      </p:pic>
      <p:sp>
        <p:nvSpPr>
          <p:cNvPr id="593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93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593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solidFill>
                  <a:schemeClr val="tx1"/>
                </a:solidFill>
                <a:effectLst>
                  <a:outerShdw blurRad="38100" dist="38100" dir="2700000" algn="tl">
                    <a:srgbClr val="C0C0C0"/>
                  </a:outerShdw>
                </a:effectLst>
              </a:defRPr>
            </a:lvl1pPr>
          </a:lstStyle>
          <a:p>
            <a:fld id="{31FDE0CF-FA56-43AE-BDE8-E14112250AAD}" type="datetime1">
              <a:rPr lang="zh-TW" altLang="en-US"/>
              <a:pPr/>
              <a:t>2013/11/16</a:t>
            </a:fld>
            <a:endParaRPr lang="en-US" altLang="zh-TW"/>
          </a:p>
        </p:txBody>
      </p:sp>
      <p:sp>
        <p:nvSpPr>
          <p:cNvPr id="593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solidFill>
                  <a:schemeClr val="tx1"/>
                </a:solidFill>
                <a:effectLst>
                  <a:outerShdw blurRad="38100" dist="38100" dir="2700000" algn="tl">
                    <a:srgbClr val="C0C0C0"/>
                  </a:outerShdw>
                </a:effectLst>
              </a:defRPr>
            </a:lvl1pPr>
          </a:lstStyle>
          <a:p>
            <a:endParaRPr lang="en-US" altLang="zh-TW"/>
          </a:p>
        </p:txBody>
      </p:sp>
      <p:sp>
        <p:nvSpPr>
          <p:cNvPr id="59398" name="Rectangle 6"/>
          <p:cNvSpPr>
            <a:spLocks noGrp="1" noChangeArrowheads="1"/>
          </p:cNvSpPr>
          <p:nvPr>
            <p:ph type="sldNum" sz="quarter" idx="4"/>
          </p:nvPr>
        </p:nvSpPr>
        <p:spPr bwMode="auto">
          <a:xfrm>
            <a:off x="6659563" y="6165850"/>
            <a:ext cx="10541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1">
                <a:solidFill>
                  <a:srgbClr val="000000"/>
                </a:solidFill>
                <a:effectLst>
                  <a:outerShdw blurRad="38100" dist="38100" dir="2700000" algn="tl">
                    <a:srgbClr val="C0C0C0"/>
                  </a:outerShdw>
                </a:effectLst>
              </a:defRPr>
            </a:lvl1pPr>
          </a:lstStyle>
          <a:p>
            <a:fld id="{A08267CA-6C59-47D6-A4AF-11DE777CCFD7}" type="slidenum">
              <a:rPr lang="en-US" altLang="zh-TW"/>
              <a:pPr/>
              <a:t>‹#›</a:t>
            </a:fld>
            <a:endParaRPr lang="en-US" altLang="zh-TW"/>
          </a:p>
        </p:txBody>
      </p:sp>
    </p:spTree>
  </p:cSld>
  <p:clrMap bg1="dk2" tx1="lt1" bg2="dk1" tx2="lt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52" r:id="rId12"/>
  </p:sldLayoutIdLst>
  <p:hf hdr="0" ftr="0" dt="0"/>
  <p:txStyles>
    <p:titleStyle>
      <a:lvl1pPr algn="l" rtl="0" eaLnBrk="0" fontAlgn="base" hangingPunct="0">
        <a:spcBef>
          <a:spcPct val="0"/>
        </a:spcBef>
        <a:spcAft>
          <a:spcPct val="0"/>
        </a:spcAft>
        <a:defRPr kumimoji="1" sz="4400">
          <a:solidFill>
            <a:srgbClr val="000000"/>
          </a:solidFill>
          <a:effectLst>
            <a:outerShdw blurRad="38100" dist="38100" dir="2700000" algn="tl">
              <a:srgbClr val="000000"/>
            </a:outerShdw>
          </a:effectLst>
          <a:latin typeface="+mj-lt"/>
          <a:ea typeface="標楷體" pitchFamily="65" charset="-120"/>
          <a:cs typeface="+mj-cs"/>
        </a:defRPr>
      </a:lvl1pPr>
      <a:lvl2pPr algn="l" rtl="0" eaLnBrk="0" fontAlgn="base" hangingPunct="0">
        <a:spcBef>
          <a:spcPct val="0"/>
        </a:spcBef>
        <a:spcAft>
          <a:spcPct val="0"/>
        </a:spcAft>
        <a:defRPr kumimoji="1" sz="4400">
          <a:solidFill>
            <a:srgbClr val="000000"/>
          </a:solidFill>
          <a:effectLst>
            <a:outerShdw blurRad="38100" dist="38100" dir="2700000" algn="tl">
              <a:srgbClr val="000000"/>
            </a:outerShdw>
          </a:effectLst>
          <a:latin typeface="Tahoma" pitchFamily="34" charset="0"/>
          <a:ea typeface="標楷體" pitchFamily="65" charset="-120"/>
        </a:defRPr>
      </a:lvl2pPr>
      <a:lvl3pPr algn="l" rtl="0" eaLnBrk="0" fontAlgn="base" hangingPunct="0">
        <a:spcBef>
          <a:spcPct val="0"/>
        </a:spcBef>
        <a:spcAft>
          <a:spcPct val="0"/>
        </a:spcAft>
        <a:defRPr kumimoji="1" sz="4400">
          <a:solidFill>
            <a:srgbClr val="000000"/>
          </a:solidFill>
          <a:effectLst>
            <a:outerShdw blurRad="38100" dist="38100" dir="2700000" algn="tl">
              <a:srgbClr val="000000"/>
            </a:outerShdw>
          </a:effectLst>
          <a:latin typeface="Tahoma" pitchFamily="34" charset="0"/>
          <a:ea typeface="標楷體" pitchFamily="65" charset="-120"/>
        </a:defRPr>
      </a:lvl3pPr>
      <a:lvl4pPr algn="l" rtl="0" eaLnBrk="0" fontAlgn="base" hangingPunct="0">
        <a:spcBef>
          <a:spcPct val="0"/>
        </a:spcBef>
        <a:spcAft>
          <a:spcPct val="0"/>
        </a:spcAft>
        <a:defRPr kumimoji="1" sz="4400">
          <a:solidFill>
            <a:srgbClr val="000000"/>
          </a:solidFill>
          <a:effectLst>
            <a:outerShdw blurRad="38100" dist="38100" dir="2700000" algn="tl">
              <a:srgbClr val="000000"/>
            </a:outerShdw>
          </a:effectLst>
          <a:latin typeface="Tahoma" pitchFamily="34" charset="0"/>
          <a:ea typeface="標楷體" pitchFamily="65" charset="-120"/>
        </a:defRPr>
      </a:lvl4pPr>
      <a:lvl5pPr algn="l" rtl="0" eaLnBrk="0" fontAlgn="base" hangingPunct="0">
        <a:spcBef>
          <a:spcPct val="0"/>
        </a:spcBef>
        <a:spcAft>
          <a:spcPct val="0"/>
        </a:spcAft>
        <a:defRPr kumimoji="1" sz="4400">
          <a:solidFill>
            <a:srgbClr val="000000"/>
          </a:solidFill>
          <a:effectLst>
            <a:outerShdw blurRad="38100" dist="38100" dir="2700000" algn="tl">
              <a:srgbClr val="000000"/>
            </a:outerShdw>
          </a:effectLst>
          <a:latin typeface="Tahoma" pitchFamily="34" charset="0"/>
          <a:ea typeface="標楷體" pitchFamily="65" charset="-120"/>
        </a:defRPr>
      </a:lvl5pPr>
      <a:lvl6pPr marL="4572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6pPr>
      <a:lvl7pPr marL="9144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7pPr>
      <a:lvl8pPr marL="13716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8pPr>
      <a:lvl9pPr marL="18288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9pPr>
    </p:titleStyle>
    <p:bodyStyle>
      <a:lvl1pPr marL="342900" indent="-342900" algn="l" rtl="0" eaLnBrk="0" fontAlgn="base" hangingPunct="0">
        <a:spcBef>
          <a:spcPct val="20000"/>
        </a:spcBef>
        <a:spcAft>
          <a:spcPct val="0"/>
        </a:spcAft>
        <a:buClr>
          <a:schemeClr val="hlink"/>
        </a:buClr>
        <a:buSzPct val="120000"/>
        <a:buChar char="•"/>
        <a:defRPr kumimoji="1" sz="3200">
          <a:solidFill>
            <a:srgbClr val="000000"/>
          </a:solidFill>
          <a:effectLst>
            <a:outerShdw blurRad="38100" dist="38100" dir="2700000" algn="tl">
              <a:srgbClr val="000000"/>
            </a:outerShdw>
          </a:effectLst>
          <a:latin typeface="+mn-lt"/>
          <a:ea typeface="標楷體" pitchFamily="65" charset="-120"/>
          <a:cs typeface="+mn-cs"/>
        </a:defRPr>
      </a:lvl1pPr>
      <a:lvl2pPr marL="742950" indent="-285750" algn="l" rtl="0" eaLnBrk="0" fontAlgn="base" hangingPunct="0">
        <a:spcBef>
          <a:spcPct val="20000"/>
        </a:spcBef>
        <a:spcAft>
          <a:spcPct val="0"/>
        </a:spcAft>
        <a:buFont typeface="Tahoma" pitchFamily="34" charset="0"/>
        <a:buChar char="–"/>
        <a:defRPr kumimoji="1" sz="2800">
          <a:solidFill>
            <a:srgbClr val="000000"/>
          </a:solidFill>
          <a:effectLst>
            <a:outerShdw blurRad="38100" dist="38100" dir="2700000" algn="tl">
              <a:srgbClr val="000000"/>
            </a:outerShdw>
          </a:effectLst>
          <a:latin typeface="+mn-lt"/>
          <a:ea typeface="標楷體" pitchFamily="65" charset="-120"/>
        </a:defRPr>
      </a:lvl2pPr>
      <a:lvl3pPr marL="1143000" indent="-228600" algn="l" rtl="0" eaLnBrk="0" fontAlgn="base" hangingPunct="0">
        <a:spcBef>
          <a:spcPct val="20000"/>
        </a:spcBef>
        <a:spcAft>
          <a:spcPct val="0"/>
        </a:spcAft>
        <a:buClr>
          <a:schemeClr val="hlink"/>
        </a:buClr>
        <a:buSzPct val="120000"/>
        <a:buChar char="•"/>
        <a:defRPr kumimoji="1" sz="2400">
          <a:solidFill>
            <a:srgbClr val="000000"/>
          </a:solidFill>
          <a:effectLst>
            <a:outerShdw blurRad="38100" dist="38100" dir="2700000" algn="tl">
              <a:srgbClr val="000000"/>
            </a:outerShdw>
          </a:effectLst>
          <a:latin typeface="+mn-lt"/>
          <a:ea typeface="標楷體" pitchFamily="65" charset="-120"/>
        </a:defRPr>
      </a:lvl3pPr>
      <a:lvl4pPr marL="1600200" indent="-228600" algn="l" rtl="0" eaLnBrk="0" fontAlgn="base" hangingPunct="0">
        <a:spcBef>
          <a:spcPct val="20000"/>
        </a:spcBef>
        <a:spcAft>
          <a:spcPct val="0"/>
        </a:spcAft>
        <a:buFont typeface="Tahoma" pitchFamily="34" charset="0"/>
        <a:buChar char="–"/>
        <a:defRPr kumimoji="1" sz="2000">
          <a:solidFill>
            <a:srgbClr val="000000"/>
          </a:solidFill>
          <a:effectLst>
            <a:outerShdw blurRad="38100" dist="38100" dir="2700000" algn="tl">
              <a:srgbClr val="000000"/>
            </a:outerShdw>
          </a:effectLst>
          <a:latin typeface="+mn-lt"/>
          <a:ea typeface="標楷體" pitchFamily="65" charset="-120"/>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kumimoji="1" sz="2000">
          <a:solidFill>
            <a:srgbClr val="000000"/>
          </a:solidFill>
          <a:effectLst>
            <a:outerShdw blurRad="38100" dist="38100" dir="2700000" algn="tl">
              <a:srgbClr val="000000"/>
            </a:outerShdw>
          </a:effectLst>
          <a:latin typeface="+mn-lt"/>
          <a:ea typeface="標楷體" pitchFamily="65" charset="-120"/>
        </a:defRPr>
      </a:lvl5pPr>
      <a:lvl6pPr marL="25146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027"/>
          <p:cNvSpPr>
            <a:spLocks noGrp="1" noChangeArrowheads="1"/>
          </p:cNvSpPr>
          <p:nvPr>
            <p:ph type="ctrTitle" idx="4294967295"/>
          </p:nvPr>
        </p:nvSpPr>
        <p:spPr>
          <a:xfrm>
            <a:off x="755650" y="1989138"/>
            <a:ext cx="7772400" cy="2160587"/>
          </a:xfrm>
          <a:gradFill rotWithShape="1">
            <a:gsLst>
              <a:gs pos="0">
                <a:srgbClr val="FFCC66">
                  <a:gamma/>
                  <a:shade val="79608"/>
                  <a:invGamma/>
                </a:srgbClr>
              </a:gs>
              <a:gs pos="50000">
                <a:srgbClr val="FFCC66"/>
              </a:gs>
              <a:gs pos="100000">
                <a:srgbClr val="FFCC66">
                  <a:gamma/>
                  <a:shade val="79608"/>
                  <a:invGamma/>
                </a:srgbClr>
              </a:gs>
            </a:gsLst>
            <a:lin ang="5400000" scaled="1"/>
          </a:gradFill>
        </p:spPr>
        <p:txBody>
          <a:bodyPr/>
          <a:lstStyle/>
          <a:p>
            <a:pPr algn="ctr" eaLnBrk="1" hangingPunct="1"/>
            <a:r>
              <a:rPr lang="en-US" altLang="zh-TW" sz="3600" b="1" dirty="0" smtClean="0">
                <a:solidFill>
                  <a:srgbClr val="000066"/>
                </a:solidFill>
                <a:effectLst/>
              </a:rPr>
              <a:t>2014</a:t>
            </a:r>
            <a:r>
              <a:rPr lang="zh-TW" altLang="en-US" sz="3600" b="1" dirty="0" smtClean="0">
                <a:solidFill>
                  <a:srgbClr val="000066"/>
                </a:solidFill>
                <a:effectLst/>
              </a:rPr>
              <a:t>年國際扶輪雪梨年會</a:t>
            </a:r>
            <a:br>
              <a:rPr lang="zh-TW" altLang="en-US" sz="3600" b="1" dirty="0" smtClean="0">
                <a:solidFill>
                  <a:srgbClr val="000066"/>
                </a:solidFill>
                <a:effectLst/>
              </a:rPr>
            </a:br>
            <a:r>
              <a:rPr lang="en-US" altLang="zh-TW" sz="3600" b="1" dirty="0" smtClean="0">
                <a:solidFill>
                  <a:srgbClr val="000066"/>
                </a:solidFill>
                <a:effectLst/>
              </a:rPr>
              <a:t>3490</a:t>
            </a:r>
            <a:r>
              <a:rPr lang="zh-TW" altLang="en-US" sz="3600" b="1" dirty="0" smtClean="0">
                <a:solidFill>
                  <a:srgbClr val="000066"/>
                </a:solidFill>
                <a:effectLst/>
              </a:rPr>
              <a:t>地區活動企劃</a:t>
            </a:r>
          </a:p>
        </p:txBody>
      </p:sp>
      <p:sp>
        <p:nvSpPr>
          <p:cNvPr id="57344" name="Rectangle 3072"/>
          <p:cNvSpPr>
            <a:spLocks noChangeArrowheads="1"/>
          </p:cNvSpPr>
          <p:nvPr/>
        </p:nvSpPr>
        <p:spPr bwMode="auto">
          <a:xfrm>
            <a:off x="2052638" y="4652963"/>
            <a:ext cx="5472112" cy="1081087"/>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nchor="ctr"/>
          <a:lstStyle/>
          <a:p>
            <a:r>
              <a:rPr lang="zh-TW" altLang="en-US" sz="2400" b="1" dirty="0">
                <a:solidFill>
                  <a:srgbClr val="996633"/>
                </a:solidFill>
                <a:latin typeface="微軟正黑體" pitchFamily="34" charset="-120"/>
                <a:ea typeface="微軟正黑體" pitchFamily="34" charset="-120"/>
              </a:rPr>
              <a:t>提案時間</a:t>
            </a:r>
            <a:r>
              <a:rPr lang="en-US" altLang="zh-TW" sz="2400" b="1" dirty="0">
                <a:solidFill>
                  <a:srgbClr val="996633"/>
                </a:solidFill>
                <a:latin typeface="微軟正黑體" pitchFamily="34" charset="-120"/>
                <a:ea typeface="微軟正黑體" pitchFamily="34" charset="-120"/>
              </a:rPr>
              <a:t>: </a:t>
            </a:r>
            <a:r>
              <a:rPr lang="en-US" altLang="zh-TW" sz="2400" b="1" dirty="0" smtClean="0">
                <a:solidFill>
                  <a:srgbClr val="996633"/>
                </a:solidFill>
                <a:latin typeface="微軟正黑體" pitchFamily="34" charset="-120"/>
                <a:ea typeface="微軟正黑體" pitchFamily="34" charset="-120"/>
              </a:rPr>
              <a:t>2013</a:t>
            </a:r>
            <a:r>
              <a:rPr lang="zh-TW" altLang="en-US" sz="2400" b="1" dirty="0" smtClean="0">
                <a:solidFill>
                  <a:srgbClr val="996633"/>
                </a:solidFill>
                <a:latin typeface="微軟正黑體" pitchFamily="34" charset="-120"/>
                <a:ea typeface="微軟正黑體" pitchFamily="34" charset="-120"/>
              </a:rPr>
              <a:t>年</a:t>
            </a:r>
            <a:r>
              <a:rPr lang="en-US" altLang="zh-TW" sz="2400" b="1" dirty="0" smtClean="0">
                <a:solidFill>
                  <a:srgbClr val="996633"/>
                </a:solidFill>
                <a:latin typeface="微軟正黑體" pitchFamily="34" charset="-120"/>
                <a:ea typeface="微軟正黑體" pitchFamily="34" charset="-120"/>
              </a:rPr>
              <a:t>11</a:t>
            </a:r>
            <a:r>
              <a:rPr lang="zh-TW" altLang="en-US" sz="2400" b="1" dirty="0" smtClean="0">
                <a:solidFill>
                  <a:srgbClr val="996633"/>
                </a:solidFill>
                <a:latin typeface="微軟正黑體" pitchFamily="34" charset="-120"/>
                <a:ea typeface="微軟正黑體" pitchFamily="34" charset="-120"/>
              </a:rPr>
              <a:t>月</a:t>
            </a:r>
            <a:r>
              <a:rPr lang="en-US" altLang="zh-TW" sz="2400" b="1" dirty="0" smtClean="0">
                <a:solidFill>
                  <a:srgbClr val="996633"/>
                </a:solidFill>
                <a:latin typeface="微軟正黑體" pitchFamily="34" charset="-120"/>
                <a:ea typeface="微軟正黑體" pitchFamily="34" charset="-120"/>
              </a:rPr>
              <a:t>17</a:t>
            </a:r>
            <a:r>
              <a:rPr lang="zh-TW" altLang="en-US" sz="2400" b="1" dirty="0" smtClean="0">
                <a:solidFill>
                  <a:srgbClr val="996633"/>
                </a:solidFill>
                <a:latin typeface="微軟正黑體" pitchFamily="34" charset="-120"/>
                <a:ea typeface="微軟正黑體" pitchFamily="34" charset="-120"/>
              </a:rPr>
              <a:t>日</a:t>
            </a:r>
            <a:endParaRPr lang="zh-TW" altLang="en-US" sz="2400" b="1" dirty="0">
              <a:solidFill>
                <a:srgbClr val="996633"/>
              </a:solidFill>
              <a:latin typeface="微軟正黑體" pitchFamily="34" charset="-120"/>
              <a:ea typeface="微軟正黑體" pitchFamily="34" charset="-120"/>
            </a:endParaRPr>
          </a:p>
          <a:p>
            <a:r>
              <a:rPr lang="zh-TW" altLang="en-US" sz="2400" b="1" dirty="0">
                <a:solidFill>
                  <a:srgbClr val="996633"/>
                </a:solidFill>
                <a:latin typeface="微軟正黑體" pitchFamily="34" charset="-120"/>
                <a:ea typeface="微軟正黑體" pitchFamily="34" charset="-120"/>
              </a:rPr>
              <a:t>提案單位</a:t>
            </a:r>
            <a:r>
              <a:rPr lang="en-US" altLang="zh-TW" sz="2400" b="1" dirty="0">
                <a:solidFill>
                  <a:srgbClr val="996633"/>
                </a:solidFill>
                <a:latin typeface="微軟正黑體" pitchFamily="34" charset="-120"/>
                <a:ea typeface="微軟正黑體" pitchFamily="34" charset="-120"/>
              </a:rPr>
              <a:t>: </a:t>
            </a:r>
            <a:r>
              <a:rPr lang="zh-TW" altLang="en-US" sz="2400" b="1" dirty="0">
                <a:solidFill>
                  <a:srgbClr val="996633"/>
                </a:solidFill>
                <a:latin typeface="微軟正黑體" pitchFamily="34" charset="-120"/>
                <a:ea typeface="微軟正黑體" pitchFamily="34" charset="-120"/>
              </a:rPr>
              <a:t>雄獅旅行社 </a:t>
            </a:r>
            <a:r>
              <a:rPr lang="zh-TW" altLang="en-US" sz="2400" b="1" dirty="0" smtClean="0">
                <a:solidFill>
                  <a:srgbClr val="996633"/>
                </a:solidFill>
                <a:latin typeface="微軟正黑體" pitchFamily="34" charset="-120"/>
                <a:ea typeface="微軟正黑體" pitchFamily="34" charset="-120"/>
              </a:rPr>
              <a:t> 殷美玉</a:t>
            </a:r>
            <a:endParaRPr lang="zh-TW" altLang="en-US" sz="3600" b="1" dirty="0">
              <a:solidFill>
                <a:srgbClr val="996633"/>
              </a:solidFill>
              <a:latin typeface="微軟正黑體" pitchFamily="34" charset="-120"/>
              <a:ea typeface="微軟正黑體" pitchFamily="34" charset="-120"/>
            </a:endParaRPr>
          </a:p>
        </p:txBody>
      </p:sp>
      <p:pic>
        <p:nvPicPr>
          <p:cNvPr id="57346" name="Picture 3074"/>
          <p:cNvPicPr>
            <a:picLocks noChangeAspect="1" noChangeArrowheads="1"/>
          </p:cNvPicPr>
          <p:nvPr/>
        </p:nvPicPr>
        <p:blipFill>
          <a:blip r:embed="rId3" cstate="email"/>
          <a:srcRect/>
          <a:stretch>
            <a:fillRect/>
          </a:stretch>
        </p:blipFill>
        <p:spPr bwMode="auto">
          <a:xfrm>
            <a:off x="-324544" y="-303800"/>
            <a:ext cx="1584176" cy="1683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10</a:t>
            </a:fld>
            <a:endParaRPr lang="en-US" altLang="zh-TW"/>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484784"/>
            <a:ext cx="9201151" cy="409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ChangeArrowheads="1"/>
          </p:cNvSpPr>
          <p:nvPr/>
        </p:nvSpPr>
        <p:spPr bwMode="auto">
          <a:xfrm>
            <a:off x="2771800" y="571182"/>
            <a:ext cx="252028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澳洲概況</a:t>
            </a:r>
            <a:endParaRPr lang="zh-TW" altLang="en-US" sz="2800" b="1" dirty="0">
              <a:solidFill>
                <a:schemeClr val="bg2"/>
              </a:solidFill>
            </a:endParaRPr>
          </a:p>
        </p:txBody>
      </p:sp>
      <p:sp>
        <p:nvSpPr>
          <p:cNvPr id="7" name="文字版面配置區 2"/>
          <p:cNvSpPr>
            <a:spLocks noGrp="1"/>
          </p:cNvSpPr>
          <p:nvPr>
            <p:ph type="body" idx="1"/>
          </p:nvPr>
        </p:nvSpPr>
        <p:spPr>
          <a:xfrm>
            <a:off x="95405" y="5589240"/>
            <a:ext cx="5556715" cy="943078"/>
          </a:xfrm>
        </p:spPr>
        <p:style>
          <a:lnRef idx="2">
            <a:schemeClr val="accent6"/>
          </a:lnRef>
          <a:fillRef idx="1">
            <a:schemeClr val="lt1"/>
          </a:fillRef>
          <a:effectRef idx="0">
            <a:schemeClr val="accent6"/>
          </a:effectRef>
          <a:fontRef idx="minor">
            <a:schemeClr val="dk1"/>
          </a:fontRef>
        </p:style>
        <p:txBody>
          <a:bodyPr anchor="ctr"/>
          <a:lstStyle/>
          <a:p>
            <a:r>
              <a:rPr lang="en-US" altLang="zh-TW" sz="1800" b="1" dirty="0" smtClean="0">
                <a:solidFill>
                  <a:srgbClr val="000000"/>
                </a:solidFill>
                <a:effectLst/>
                <a:latin typeface="標楷體"/>
                <a:ea typeface="標楷體"/>
              </a:rPr>
              <a:t>§</a:t>
            </a:r>
            <a:r>
              <a:rPr lang="zh-TW" altLang="en-US" sz="1800" b="1" dirty="0" smtClean="0">
                <a:solidFill>
                  <a:srgbClr val="000000"/>
                </a:solidFill>
                <a:effectLst/>
                <a:latin typeface="標楷體"/>
                <a:ea typeface="標楷體"/>
              </a:rPr>
              <a:t> 世界最小的洲</a:t>
            </a:r>
            <a:r>
              <a:rPr lang="en-US" altLang="zh-TW" sz="1800" b="1" dirty="0" smtClean="0">
                <a:solidFill>
                  <a:srgbClr val="000000"/>
                </a:solidFill>
                <a:effectLst/>
                <a:latin typeface="標楷體"/>
                <a:ea typeface="標楷體"/>
              </a:rPr>
              <a:t>, </a:t>
            </a:r>
            <a:r>
              <a:rPr lang="zh-TW" altLang="en-US" sz="1800" b="1" dirty="0" smtClean="0">
                <a:solidFill>
                  <a:srgbClr val="000000"/>
                </a:solidFill>
                <a:effectLst/>
                <a:latin typeface="標楷體"/>
                <a:ea typeface="標楷體"/>
              </a:rPr>
              <a:t>最大的島</a:t>
            </a:r>
            <a:endParaRPr lang="en-US" altLang="zh-TW" sz="1800" b="1" dirty="0" smtClean="0">
              <a:solidFill>
                <a:srgbClr val="000000"/>
              </a:solidFill>
              <a:effectLst/>
              <a:latin typeface="標楷體"/>
              <a:ea typeface="標楷體"/>
            </a:endParaRPr>
          </a:p>
          <a:p>
            <a:r>
              <a:rPr lang="en-US" altLang="zh-TW" sz="1800" b="1" dirty="0" smtClean="0">
                <a:solidFill>
                  <a:srgbClr val="000000"/>
                </a:solidFill>
                <a:effectLst/>
                <a:latin typeface="標楷體"/>
                <a:ea typeface="標楷體"/>
              </a:rPr>
              <a:t>§</a:t>
            </a:r>
            <a:r>
              <a:rPr lang="zh-TW" altLang="en-US" sz="1800" b="1" dirty="0" smtClean="0">
                <a:solidFill>
                  <a:srgbClr val="000000"/>
                </a:solidFill>
                <a:effectLst/>
                <a:latin typeface="標楷體"/>
                <a:ea typeface="標楷體"/>
              </a:rPr>
              <a:t> 世界人口密度非常低的國家</a:t>
            </a:r>
            <a:r>
              <a:rPr lang="en-US" altLang="zh-TW" sz="1800" b="1" dirty="0" smtClean="0">
                <a:solidFill>
                  <a:srgbClr val="000000"/>
                </a:solidFill>
                <a:effectLst/>
                <a:latin typeface="標楷體"/>
                <a:ea typeface="標楷體"/>
              </a:rPr>
              <a:t>:</a:t>
            </a:r>
            <a:r>
              <a:rPr lang="zh-TW" altLang="en-US" sz="1800" b="1" dirty="0" smtClean="0">
                <a:solidFill>
                  <a:srgbClr val="000000"/>
                </a:solidFill>
                <a:effectLst/>
                <a:latin typeface="標楷體"/>
                <a:ea typeface="標楷體"/>
              </a:rPr>
              <a:t> 每平方公里</a:t>
            </a:r>
            <a:r>
              <a:rPr lang="en-US" altLang="zh-TW" sz="1800" b="1" dirty="0" smtClean="0">
                <a:solidFill>
                  <a:srgbClr val="000000"/>
                </a:solidFill>
                <a:effectLst/>
                <a:latin typeface="標楷體"/>
                <a:ea typeface="標楷體"/>
              </a:rPr>
              <a:t>2</a:t>
            </a:r>
            <a:r>
              <a:rPr lang="zh-TW" altLang="en-US" sz="1800" b="1" dirty="0" smtClean="0">
                <a:solidFill>
                  <a:srgbClr val="000000"/>
                </a:solidFill>
                <a:effectLst/>
                <a:latin typeface="標楷體"/>
                <a:ea typeface="標楷體"/>
              </a:rPr>
              <a:t>人</a:t>
            </a:r>
            <a:endParaRPr lang="en-US" altLang="zh-TW" sz="1800" b="1" dirty="0" smtClean="0">
              <a:solidFill>
                <a:srgbClr val="000000"/>
              </a:solidFill>
              <a:effectLst/>
              <a:latin typeface="標楷體"/>
              <a:ea typeface="標楷體"/>
            </a:endParaRPr>
          </a:p>
          <a:p>
            <a:r>
              <a:rPr lang="en-US" altLang="zh-TW" sz="1800" b="1" dirty="0" smtClean="0">
                <a:solidFill>
                  <a:srgbClr val="000000"/>
                </a:solidFill>
                <a:effectLst/>
                <a:latin typeface="標楷體"/>
                <a:ea typeface="標楷體"/>
              </a:rPr>
              <a:t>§</a:t>
            </a:r>
            <a:r>
              <a:rPr lang="zh-TW" altLang="en-US" sz="1800" b="1" dirty="0" smtClean="0">
                <a:solidFill>
                  <a:srgbClr val="000000"/>
                </a:solidFill>
                <a:effectLst/>
                <a:latin typeface="標楷體"/>
                <a:ea typeface="標楷體"/>
              </a:rPr>
              <a:t> </a:t>
            </a:r>
            <a:r>
              <a:rPr lang="en-US" altLang="zh-TW" sz="1800" b="1" dirty="0" smtClean="0">
                <a:solidFill>
                  <a:srgbClr val="000000"/>
                </a:solidFill>
                <a:effectLst/>
                <a:latin typeface="標楷體"/>
                <a:ea typeface="標楷體"/>
              </a:rPr>
              <a:t>2000</a:t>
            </a:r>
            <a:r>
              <a:rPr lang="zh-TW" altLang="en-US" sz="1800" b="1" dirty="0" smtClean="0">
                <a:solidFill>
                  <a:srgbClr val="000000"/>
                </a:solidFill>
                <a:effectLst/>
                <a:latin typeface="標楷體"/>
                <a:ea typeface="標楷體"/>
              </a:rPr>
              <a:t>萬人主要居住住在八個城市</a:t>
            </a:r>
            <a:endParaRPr lang="zh-TW" altLang="en-US" sz="1800" b="1" dirty="0">
              <a:solidFill>
                <a:srgbClr val="000000"/>
              </a:solidFill>
              <a:effectLst/>
            </a:endParaRPr>
          </a:p>
        </p:txBody>
      </p:sp>
    </p:spTree>
    <p:extLst>
      <p:ext uri="{BB962C8B-B14F-4D97-AF65-F5344CB8AC3E}">
        <p14:creationId xmlns:p14="http://schemas.microsoft.com/office/powerpoint/2010/main" val="2731015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11</a:t>
            </a:fld>
            <a:endParaRPr lang="en-US" altLang="zh-TW"/>
          </a:p>
        </p:txBody>
      </p:sp>
      <p:sp>
        <p:nvSpPr>
          <p:cNvPr id="6" name="Rectangle 5"/>
          <p:cNvSpPr>
            <a:spLocks noChangeArrowheads="1"/>
          </p:cNvSpPr>
          <p:nvPr/>
        </p:nvSpPr>
        <p:spPr bwMode="auto">
          <a:xfrm>
            <a:off x="2555776" y="548680"/>
            <a:ext cx="2952328"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澳洲要大事</a:t>
            </a:r>
            <a:endParaRPr lang="zh-TW" altLang="en-US" sz="2800" b="1" dirty="0">
              <a:solidFill>
                <a:schemeClr val="bg2"/>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952384819"/>
              </p:ext>
            </p:extLst>
          </p:nvPr>
        </p:nvGraphicFramePr>
        <p:xfrm>
          <a:off x="611560" y="1772816"/>
          <a:ext cx="8064896" cy="4248472"/>
        </p:xfrm>
        <a:graphic>
          <a:graphicData uri="http://schemas.openxmlformats.org/drawingml/2006/table">
            <a:tbl>
              <a:tblPr firstRow="1" bandRow="1">
                <a:tableStyleId>{C083E6E3-FA7D-4D7B-A595-EF9225AFEA82}</a:tableStyleId>
              </a:tblPr>
              <a:tblGrid>
                <a:gridCol w="1512168"/>
                <a:gridCol w="6552728"/>
              </a:tblGrid>
              <a:tr h="531059">
                <a:tc>
                  <a:txBody>
                    <a:bodyPr/>
                    <a:lstStyle/>
                    <a:p>
                      <a:r>
                        <a:rPr lang="en-US" altLang="zh-TW" b="1" dirty="0" smtClean="0">
                          <a:solidFill>
                            <a:srgbClr val="7030A0"/>
                          </a:solidFill>
                          <a:latin typeface="標楷體" pitchFamily="65" charset="-120"/>
                          <a:ea typeface="標楷體" pitchFamily="65" charset="-120"/>
                        </a:rPr>
                        <a:t>9</a:t>
                      </a:r>
                      <a:r>
                        <a:rPr lang="zh-TW" altLang="en-US" b="1" dirty="0" smtClean="0">
                          <a:solidFill>
                            <a:srgbClr val="7030A0"/>
                          </a:solidFill>
                          <a:latin typeface="標楷體" pitchFamily="65" charset="-120"/>
                          <a:ea typeface="標楷體" pitchFamily="65" charset="-120"/>
                        </a:rPr>
                        <a:t>世紀</a:t>
                      </a:r>
                      <a:r>
                        <a:rPr lang="en-US" altLang="zh-TW" b="1" dirty="0" smtClean="0">
                          <a:solidFill>
                            <a:srgbClr val="7030A0"/>
                          </a:solidFill>
                          <a:latin typeface="標楷體" pitchFamily="65" charset="-120"/>
                          <a:ea typeface="標楷體" pitchFamily="65" charset="-120"/>
                        </a:rPr>
                        <a:t>-1688</a:t>
                      </a:r>
                      <a:endParaRPr lang="zh-TW" altLang="en-US" b="1" dirty="0">
                        <a:solidFill>
                          <a:srgbClr val="7030A0"/>
                        </a:solidFill>
                        <a:latin typeface="標楷體" pitchFamily="65" charset="-120"/>
                        <a:ea typeface="標楷體" pitchFamily="65" charset="-120"/>
                      </a:endParaRPr>
                    </a:p>
                  </a:txBody>
                  <a:tcPr anchor="ctr"/>
                </a:tc>
                <a:tc>
                  <a:txBody>
                    <a:bodyPr/>
                    <a:lstStyle/>
                    <a:p>
                      <a:r>
                        <a:rPr lang="zh-TW" altLang="en-US" b="1" dirty="0" smtClean="0">
                          <a:solidFill>
                            <a:srgbClr val="7030A0"/>
                          </a:solidFill>
                          <a:latin typeface="標楷體" pitchFamily="65" charset="-120"/>
                          <a:ea typeface="標楷體" pitchFamily="65" charset="-120"/>
                        </a:rPr>
                        <a:t>中國水手</a:t>
                      </a:r>
                      <a:r>
                        <a:rPr lang="en-US" altLang="zh-TW" b="1" dirty="0" smtClean="0">
                          <a:solidFill>
                            <a:srgbClr val="7030A0"/>
                          </a:solidFill>
                          <a:latin typeface="標楷體" pitchFamily="65" charset="-120"/>
                          <a:ea typeface="標楷體" pitchFamily="65" charset="-120"/>
                        </a:rPr>
                        <a:t>.</a:t>
                      </a:r>
                      <a:r>
                        <a:rPr lang="zh-TW" altLang="en-US" b="1" dirty="0" smtClean="0">
                          <a:solidFill>
                            <a:srgbClr val="7030A0"/>
                          </a:solidFill>
                          <a:latin typeface="標楷體" pitchFamily="65" charset="-120"/>
                          <a:ea typeface="標楷體" pitchFamily="65" charset="-120"/>
                        </a:rPr>
                        <a:t>馬可波羅</a:t>
                      </a:r>
                      <a:r>
                        <a:rPr lang="en-US" altLang="zh-TW" b="1" dirty="0" smtClean="0">
                          <a:solidFill>
                            <a:srgbClr val="7030A0"/>
                          </a:solidFill>
                          <a:latin typeface="標楷體" pitchFamily="65" charset="-120"/>
                          <a:ea typeface="標楷體" pitchFamily="65" charset="-120"/>
                        </a:rPr>
                        <a:t>.</a:t>
                      </a:r>
                      <a:r>
                        <a:rPr lang="zh-TW" altLang="en-US" b="1" dirty="0" smtClean="0">
                          <a:solidFill>
                            <a:srgbClr val="7030A0"/>
                          </a:solidFill>
                          <a:latin typeface="標楷體" pitchFamily="65" charset="-120"/>
                          <a:ea typeface="標楷體" pitchFamily="65" charset="-120"/>
                        </a:rPr>
                        <a:t>葡萄牙人</a:t>
                      </a:r>
                      <a:r>
                        <a:rPr lang="en-US" altLang="zh-TW" b="1" dirty="0" smtClean="0">
                          <a:solidFill>
                            <a:srgbClr val="7030A0"/>
                          </a:solidFill>
                          <a:latin typeface="標楷體" pitchFamily="65" charset="-120"/>
                          <a:ea typeface="標楷體" pitchFamily="65" charset="-120"/>
                        </a:rPr>
                        <a:t>.</a:t>
                      </a:r>
                      <a:r>
                        <a:rPr lang="zh-TW" altLang="en-US" b="1" dirty="0" smtClean="0">
                          <a:solidFill>
                            <a:srgbClr val="7030A0"/>
                          </a:solidFill>
                          <a:latin typeface="標楷體" pitchFamily="65" charset="-120"/>
                          <a:ea typeface="標楷體" pitchFamily="65" charset="-120"/>
                        </a:rPr>
                        <a:t>荷蘭人等</a:t>
                      </a:r>
                      <a:r>
                        <a:rPr lang="en-US" altLang="zh-TW" b="1" dirty="0" smtClean="0">
                          <a:solidFill>
                            <a:srgbClr val="7030A0"/>
                          </a:solidFill>
                          <a:latin typeface="標楷體" pitchFamily="65" charset="-120"/>
                          <a:ea typeface="標楷體" pitchFamily="65" charset="-120"/>
                        </a:rPr>
                        <a:t>, </a:t>
                      </a:r>
                      <a:r>
                        <a:rPr lang="zh-TW" altLang="en-US" b="1" dirty="0" smtClean="0">
                          <a:solidFill>
                            <a:srgbClr val="7030A0"/>
                          </a:solidFill>
                          <a:latin typeface="標楷體" pitchFamily="65" charset="-120"/>
                          <a:ea typeface="標楷體" pitchFamily="65" charset="-120"/>
                        </a:rPr>
                        <a:t>陸續發現澳洲</a:t>
                      </a:r>
                      <a:endParaRPr lang="zh-TW" altLang="en-US" b="1" dirty="0">
                        <a:solidFill>
                          <a:srgbClr val="7030A0"/>
                        </a:solidFill>
                        <a:latin typeface="標楷體" pitchFamily="65" charset="-120"/>
                        <a:ea typeface="標楷體" pitchFamily="65" charset="-120"/>
                      </a:endParaRPr>
                    </a:p>
                  </a:txBody>
                  <a:tcPr anchor="ctr"/>
                </a:tc>
              </a:tr>
              <a:tr h="531059">
                <a:tc>
                  <a:txBody>
                    <a:bodyPr/>
                    <a:lstStyle/>
                    <a:p>
                      <a:r>
                        <a:rPr lang="en-US" altLang="zh-TW" b="1" dirty="0" smtClean="0">
                          <a:solidFill>
                            <a:srgbClr val="7030A0"/>
                          </a:solidFill>
                          <a:latin typeface="標楷體" pitchFamily="65" charset="-120"/>
                          <a:ea typeface="標楷體" pitchFamily="65" charset="-120"/>
                        </a:rPr>
                        <a:t>1770</a:t>
                      </a:r>
                      <a:r>
                        <a:rPr lang="zh-TW" altLang="en-US" b="1" dirty="0" smtClean="0">
                          <a:solidFill>
                            <a:srgbClr val="7030A0"/>
                          </a:solidFill>
                          <a:latin typeface="標楷體" pitchFamily="65" charset="-120"/>
                          <a:ea typeface="標楷體" pitchFamily="65" charset="-120"/>
                        </a:rPr>
                        <a:t>年</a:t>
                      </a:r>
                      <a:endParaRPr lang="zh-TW" altLang="en-US" b="1" dirty="0">
                        <a:solidFill>
                          <a:srgbClr val="7030A0"/>
                        </a:solidFill>
                        <a:latin typeface="標楷體" pitchFamily="65" charset="-120"/>
                        <a:ea typeface="標楷體" pitchFamily="65" charset="-120"/>
                      </a:endParaRPr>
                    </a:p>
                  </a:txBody>
                  <a:tcPr anchor="ctr"/>
                </a:tc>
                <a:tc>
                  <a:txBody>
                    <a:bodyPr/>
                    <a:lstStyle/>
                    <a:p>
                      <a:r>
                        <a:rPr lang="zh-TW" altLang="en-US" b="1" dirty="0" smtClean="0">
                          <a:solidFill>
                            <a:srgbClr val="7030A0"/>
                          </a:solidFill>
                          <a:latin typeface="標楷體" pitchFamily="65" charset="-120"/>
                          <a:ea typeface="標楷體" pitchFamily="65" charset="-120"/>
                        </a:rPr>
                        <a:t>庫克船長登陸澳洲</a:t>
                      </a:r>
                      <a:endParaRPr lang="zh-TW" altLang="en-US" b="1" dirty="0">
                        <a:solidFill>
                          <a:srgbClr val="7030A0"/>
                        </a:solidFill>
                        <a:latin typeface="標楷體" pitchFamily="65" charset="-120"/>
                        <a:ea typeface="標楷體" pitchFamily="65" charset="-120"/>
                      </a:endParaRPr>
                    </a:p>
                  </a:txBody>
                  <a:tcPr anchor="ctr"/>
                </a:tc>
              </a:tr>
              <a:tr h="531059">
                <a:tc>
                  <a:txBody>
                    <a:bodyPr/>
                    <a:lstStyle/>
                    <a:p>
                      <a:r>
                        <a:rPr lang="en-US" altLang="zh-TW" b="1" dirty="0" smtClean="0">
                          <a:solidFill>
                            <a:srgbClr val="7030A0"/>
                          </a:solidFill>
                          <a:latin typeface="標楷體" pitchFamily="65" charset="-120"/>
                          <a:ea typeface="標楷體" pitchFamily="65" charset="-120"/>
                        </a:rPr>
                        <a:t>1788</a:t>
                      </a:r>
                      <a:r>
                        <a:rPr lang="zh-TW" altLang="en-US" b="1" dirty="0" smtClean="0">
                          <a:solidFill>
                            <a:srgbClr val="7030A0"/>
                          </a:solidFill>
                          <a:latin typeface="標楷體" pitchFamily="65" charset="-120"/>
                          <a:ea typeface="標楷體" pitchFamily="65" charset="-120"/>
                        </a:rPr>
                        <a:t>年</a:t>
                      </a:r>
                      <a:endParaRPr lang="zh-TW" altLang="en-US" b="1" dirty="0">
                        <a:solidFill>
                          <a:srgbClr val="7030A0"/>
                        </a:solidFill>
                        <a:latin typeface="標楷體" pitchFamily="65" charset="-120"/>
                        <a:ea typeface="標楷體" pitchFamily="65" charset="-120"/>
                      </a:endParaRPr>
                    </a:p>
                  </a:txBody>
                  <a:tcPr anchor="ctr"/>
                </a:tc>
                <a:tc>
                  <a:txBody>
                    <a:bodyPr/>
                    <a:lstStyle/>
                    <a:p>
                      <a:r>
                        <a:rPr lang="zh-TW" altLang="en-US" b="1" dirty="0" smtClean="0">
                          <a:solidFill>
                            <a:srgbClr val="7030A0"/>
                          </a:solidFill>
                          <a:latin typeface="標楷體" pitchFamily="65" charset="-120"/>
                          <a:ea typeface="標楷體" pitchFamily="65" charset="-120"/>
                        </a:rPr>
                        <a:t>英國第一艘滿載罪犯戰船抵達澳洲</a:t>
                      </a:r>
                      <a:endParaRPr lang="zh-TW" altLang="en-US" b="1" dirty="0">
                        <a:solidFill>
                          <a:srgbClr val="7030A0"/>
                        </a:solidFill>
                        <a:latin typeface="標楷體" pitchFamily="65" charset="-120"/>
                        <a:ea typeface="標楷體" pitchFamily="65" charset="-120"/>
                      </a:endParaRPr>
                    </a:p>
                  </a:txBody>
                  <a:tcPr anchor="ctr"/>
                </a:tc>
              </a:tr>
              <a:tr h="531059">
                <a:tc>
                  <a:txBody>
                    <a:bodyPr/>
                    <a:lstStyle/>
                    <a:p>
                      <a:r>
                        <a:rPr lang="en-US" altLang="zh-TW" b="1" dirty="0" smtClean="0">
                          <a:solidFill>
                            <a:srgbClr val="7030A0"/>
                          </a:solidFill>
                          <a:latin typeface="標楷體" pitchFamily="65" charset="-120"/>
                          <a:ea typeface="標楷體" pitchFamily="65" charset="-120"/>
                        </a:rPr>
                        <a:t>1851</a:t>
                      </a:r>
                      <a:r>
                        <a:rPr lang="zh-TW" altLang="en-US" b="1" dirty="0" smtClean="0">
                          <a:solidFill>
                            <a:srgbClr val="7030A0"/>
                          </a:solidFill>
                          <a:latin typeface="標楷體" pitchFamily="65" charset="-120"/>
                          <a:ea typeface="標楷體" pitchFamily="65" charset="-120"/>
                        </a:rPr>
                        <a:t>年</a:t>
                      </a:r>
                      <a:endParaRPr lang="zh-TW" altLang="en-US" b="1" dirty="0">
                        <a:solidFill>
                          <a:srgbClr val="7030A0"/>
                        </a:solidFill>
                        <a:latin typeface="標楷體" pitchFamily="65" charset="-120"/>
                        <a:ea typeface="標楷體" pitchFamily="65" charset="-120"/>
                      </a:endParaRPr>
                    </a:p>
                  </a:txBody>
                  <a:tcPr anchor="ctr"/>
                </a:tc>
                <a:tc>
                  <a:txBody>
                    <a:bodyPr/>
                    <a:lstStyle/>
                    <a:p>
                      <a:r>
                        <a:rPr lang="zh-TW" altLang="en-US" b="1" dirty="0" smtClean="0">
                          <a:solidFill>
                            <a:srgbClr val="7030A0"/>
                          </a:solidFill>
                          <a:latin typeface="標楷體" pitchFamily="65" charset="-120"/>
                          <a:ea typeface="標楷體" pitchFamily="65" charset="-120"/>
                        </a:rPr>
                        <a:t>新南威爾斯州發現金礦</a:t>
                      </a:r>
                      <a:endParaRPr lang="zh-TW" altLang="en-US" b="1" dirty="0">
                        <a:solidFill>
                          <a:srgbClr val="7030A0"/>
                        </a:solidFill>
                        <a:latin typeface="標楷體" pitchFamily="65" charset="-120"/>
                        <a:ea typeface="標楷體" pitchFamily="65" charset="-120"/>
                      </a:endParaRPr>
                    </a:p>
                  </a:txBody>
                  <a:tcPr anchor="ctr"/>
                </a:tc>
              </a:tr>
              <a:tr h="531059">
                <a:tc>
                  <a:txBody>
                    <a:bodyPr/>
                    <a:lstStyle/>
                    <a:p>
                      <a:r>
                        <a:rPr lang="en-US" altLang="zh-TW" b="1" dirty="0" smtClean="0">
                          <a:solidFill>
                            <a:srgbClr val="7030A0"/>
                          </a:solidFill>
                          <a:latin typeface="標楷體" pitchFamily="65" charset="-120"/>
                          <a:ea typeface="標楷體" pitchFamily="65" charset="-120"/>
                        </a:rPr>
                        <a:t>1932</a:t>
                      </a:r>
                      <a:r>
                        <a:rPr lang="zh-TW" altLang="en-US" b="1" dirty="0" smtClean="0">
                          <a:solidFill>
                            <a:srgbClr val="7030A0"/>
                          </a:solidFill>
                          <a:latin typeface="標楷體" pitchFamily="65" charset="-120"/>
                          <a:ea typeface="標楷體" pitchFamily="65" charset="-120"/>
                        </a:rPr>
                        <a:t>年</a:t>
                      </a:r>
                      <a:endParaRPr lang="zh-TW" altLang="en-US" b="1" dirty="0">
                        <a:solidFill>
                          <a:srgbClr val="7030A0"/>
                        </a:solidFill>
                        <a:latin typeface="標楷體" pitchFamily="65" charset="-120"/>
                        <a:ea typeface="標楷體" pitchFamily="65" charset="-120"/>
                      </a:endParaRPr>
                    </a:p>
                  </a:txBody>
                  <a:tcPr anchor="ctr"/>
                </a:tc>
                <a:tc>
                  <a:txBody>
                    <a:bodyPr/>
                    <a:lstStyle/>
                    <a:p>
                      <a:r>
                        <a:rPr lang="zh-TW" altLang="en-US" b="1" dirty="0" smtClean="0">
                          <a:solidFill>
                            <a:srgbClr val="7030A0"/>
                          </a:solidFill>
                          <a:latin typeface="標楷體" pitchFamily="65" charset="-120"/>
                          <a:ea typeface="標楷體" pitchFamily="65" charset="-120"/>
                        </a:rPr>
                        <a:t>雪梨港灣大橋啟用</a:t>
                      </a:r>
                      <a:endParaRPr lang="zh-TW" altLang="en-US" b="1" dirty="0">
                        <a:solidFill>
                          <a:srgbClr val="7030A0"/>
                        </a:solidFill>
                        <a:latin typeface="標楷體" pitchFamily="65" charset="-120"/>
                        <a:ea typeface="標楷體" pitchFamily="65" charset="-120"/>
                      </a:endParaRPr>
                    </a:p>
                  </a:txBody>
                  <a:tcPr anchor="ctr"/>
                </a:tc>
              </a:tr>
              <a:tr h="531059">
                <a:tc>
                  <a:txBody>
                    <a:bodyPr/>
                    <a:lstStyle/>
                    <a:p>
                      <a:r>
                        <a:rPr lang="en-US" altLang="zh-TW" b="1" dirty="0" smtClean="0">
                          <a:solidFill>
                            <a:srgbClr val="7030A0"/>
                          </a:solidFill>
                          <a:latin typeface="標楷體" pitchFamily="65" charset="-120"/>
                          <a:ea typeface="標楷體" pitchFamily="65" charset="-120"/>
                        </a:rPr>
                        <a:t>1973</a:t>
                      </a:r>
                      <a:r>
                        <a:rPr lang="zh-TW" altLang="en-US" b="1" dirty="0" smtClean="0">
                          <a:solidFill>
                            <a:srgbClr val="7030A0"/>
                          </a:solidFill>
                          <a:latin typeface="標楷體" pitchFamily="65" charset="-120"/>
                          <a:ea typeface="標楷體" pitchFamily="65" charset="-120"/>
                        </a:rPr>
                        <a:t>年</a:t>
                      </a:r>
                      <a:endParaRPr lang="zh-TW" altLang="en-US" b="1" dirty="0">
                        <a:solidFill>
                          <a:srgbClr val="7030A0"/>
                        </a:solidFill>
                        <a:latin typeface="標楷體" pitchFamily="65" charset="-120"/>
                        <a:ea typeface="標楷體" pitchFamily="65" charset="-120"/>
                      </a:endParaRPr>
                    </a:p>
                  </a:txBody>
                  <a:tcPr anchor="ctr"/>
                </a:tc>
                <a:tc>
                  <a:txBody>
                    <a:bodyPr/>
                    <a:lstStyle/>
                    <a:p>
                      <a:r>
                        <a:rPr lang="zh-TW" altLang="en-US" b="1" dirty="0" smtClean="0">
                          <a:solidFill>
                            <a:srgbClr val="7030A0"/>
                          </a:solidFill>
                          <a:latin typeface="標楷體" pitchFamily="65" charset="-120"/>
                          <a:ea typeface="標楷體" pitchFamily="65" charset="-120"/>
                        </a:rPr>
                        <a:t>雪梨歌劇院完工</a:t>
                      </a:r>
                      <a:endParaRPr lang="zh-TW" altLang="en-US" b="1" dirty="0">
                        <a:solidFill>
                          <a:srgbClr val="7030A0"/>
                        </a:solidFill>
                        <a:latin typeface="標楷體" pitchFamily="65" charset="-120"/>
                        <a:ea typeface="標楷體" pitchFamily="65" charset="-120"/>
                      </a:endParaRPr>
                    </a:p>
                  </a:txBody>
                  <a:tcPr anchor="ctr"/>
                </a:tc>
              </a:tr>
              <a:tr h="531059">
                <a:tc>
                  <a:txBody>
                    <a:bodyPr/>
                    <a:lstStyle/>
                    <a:p>
                      <a:r>
                        <a:rPr lang="en-US" altLang="zh-TW" b="1" dirty="0" smtClean="0">
                          <a:solidFill>
                            <a:srgbClr val="7030A0"/>
                          </a:solidFill>
                          <a:latin typeface="標楷體" pitchFamily="65" charset="-120"/>
                          <a:ea typeface="標楷體" pitchFamily="65" charset="-120"/>
                        </a:rPr>
                        <a:t>1986</a:t>
                      </a:r>
                      <a:r>
                        <a:rPr lang="zh-TW" altLang="en-US" b="1" dirty="0" smtClean="0">
                          <a:solidFill>
                            <a:srgbClr val="7030A0"/>
                          </a:solidFill>
                          <a:latin typeface="標楷體" pitchFamily="65" charset="-120"/>
                          <a:ea typeface="標楷體" pitchFamily="65" charset="-120"/>
                        </a:rPr>
                        <a:t>年</a:t>
                      </a:r>
                      <a:endParaRPr lang="zh-TW" altLang="en-US" b="1" dirty="0">
                        <a:solidFill>
                          <a:srgbClr val="7030A0"/>
                        </a:solidFill>
                        <a:latin typeface="標楷體" pitchFamily="65" charset="-120"/>
                        <a:ea typeface="標楷體" pitchFamily="65" charset="-120"/>
                      </a:endParaRPr>
                    </a:p>
                  </a:txBody>
                  <a:tcPr anchor="ctr"/>
                </a:tc>
                <a:tc>
                  <a:txBody>
                    <a:bodyPr/>
                    <a:lstStyle/>
                    <a:p>
                      <a:r>
                        <a:rPr lang="zh-TW" altLang="en-US" b="1" dirty="0" smtClean="0">
                          <a:solidFill>
                            <a:srgbClr val="7030A0"/>
                          </a:solidFill>
                          <a:latin typeface="標楷體" pitchFamily="65" charset="-120"/>
                          <a:ea typeface="標楷體" pitchFamily="65" charset="-120"/>
                        </a:rPr>
                        <a:t>電影</a:t>
                      </a:r>
                      <a:r>
                        <a:rPr lang="en-US" altLang="zh-TW" b="1" dirty="0" smtClean="0">
                          <a:solidFill>
                            <a:srgbClr val="7030A0"/>
                          </a:solidFill>
                          <a:latin typeface="標楷體" pitchFamily="65" charset="-120"/>
                          <a:ea typeface="標楷體" pitchFamily="65" charset="-120"/>
                        </a:rPr>
                        <a:t>[</a:t>
                      </a:r>
                      <a:r>
                        <a:rPr lang="zh-TW" altLang="en-US" b="1" dirty="0" smtClean="0">
                          <a:solidFill>
                            <a:srgbClr val="7030A0"/>
                          </a:solidFill>
                          <a:latin typeface="標楷體" pitchFamily="65" charset="-120"/>
                          <a:ea typeface="標楷體" pitchFamily="65" charset="-120"/>
                        </a:rPr>
                        <a:t>鱷魚先生</a:t>
                      </a:r>
                      <a:r>
                        <a:rPr lang="en-US" altLang="zh-TW" b="1" dirty="0" smtClean="0">
                          <a:solidFill>
                            <a:srgbClr val="7030A0"/>
                          </a:solidFill>
                          <a:latin typeface="標楷體" pitchFamily="65" charset="-120"/>
                          <a:ea typeface="標楷體" pitchFamily="65" charset="-120"/>
                        </a:rPr>
                        <a:t>]</a:t>
                      </a:r>
                      <a:r>
                        <a:rPr lang="zh-TW" altLang="en-US" b="1" dirty="0" smtClean="0">
                          <a:solidFill>
                            <a:srgbClr val="7030A0"/>
                          </a:solidFill>
                          <a:latin typeface="標楷體" pitchFamily="65" charset="-120"/>
                          <a:ea typeface="標楷體" pitchFamily="65" charset="-120"/>
                        </a:rPr>
                        <a:t>在美創下一億一千六百萬美元票房</a:t>
                      </a:r>
                      <a:endParaRPr lang="zh-TW" altLang="en-US" b="1" dirty="0">
                        <a:solidFill>
                          <a:srgbClr val="7030A0"/>
                        </a:solidFill>
                        <a:latin typeface="標楷體" pitchFamily="65" charset="-120"/>
                        <a:ea typeface="標楷體" pitchFamily="65" charset="-120"/>
                      </a:endParaRPr>
                    </a:p>
                  </a:txBody>
                  <a:tcPr anchor="ctr"/>
                </a:tc>
              </a:tr>
              <a:tr h="531059">
                <a:tc>
                  <a:txBody>
                    <a:bodyPr/>
                    <a:lstStyle/>
                    <a:p>
                      <a:r>
                        <a:rPr lang="en-US" altLang="zh-TW" b="1" dirty="0" smtClean="0">
                          <a:solidFill>
                            <a:srgbClr val="7030A0"/>
                          </a:solidFill>
                          <a:latin typeface="標楷體" pitchFamily="65" charset="-120"/>
                          <a:ea typeface="標楷體" pitchFamily="65" charset="-120"/>
                        </a:rPr>
                        <a:t>2000</a:t>
                      </a:r>
                      <a:r>
                        <a:rPr lang="zh-TW" altLang="en-US" b="1" dirty="0" smtClean="0">
                          <a:solidFill>
                            <a:srgbClr val="7030A0"/>
                          </a:solidFill>
                          <a:latin typeface="標楷體" pitchFamily="65" charset="-120"/>
                          <a:ea typeface="標楷體" pitchFamily="65" charset="-120"/>
                        </a:rPr>
                        <a:t>年</a:t>
                      </a:r>
                      <a:endParaRPr lang="zh-TW" altLang="en-US" b="1" dirty="0">
                        <a:solidFill>
                          <a:srgbClr val="7030A0"/>
                        </a:solidFill>
                        <a:latin typeface="標楷體" pitchFamily="65" charset="-120"/>
                        <a:ea typeface="標楷體" pitchFamily="65" charset="-120"/>
                      </a:endParaRPr>
                    </a:p>
                  </a:txBody>
                  <a:tcPr anchor="ctr"/>
                </a:tc>
                <a:tc>
                  <a:txBody>
                    <a:bodyPr/>
                    <a:lstStyle/>
                    <a:p>
                      <a:r>
                        <a:rPr lang="zh-TW" altLang="en-US" b="1" dirty="0" smtClean="0">
                          <a:solidFill>
                            <a:srgbClr val="7030A0"/>
                          </a:solidFill>
                          <a:latin typeface="標楷體" pitchFamily="65" charset="-120"/>
                          <a:ea typeface="標楷體" pitchFamily="65" charset="-120"/>
                        </a:rPr>
                        <a:t>奧林匹克運動會在雪梨舉辦</a:t>
                      </a:r>
                      <a:endParaRPr lang="zh-TW" altLang="en-US" b="1" dirty="0">
                        <a:solidFill>
                          <a:srgbClr val="7030A0"/>
                        </a:solidFill>
                        <a:latin typeface="標楷體" pitchFamily="65" charset="-120"/>
                        <a:ea typeface="標楷體" pitchFamily="65" charset="-120"/>
                      </a:endParaRPr>
                    </a:p>
                  </a:txBody>
                  <a:tcPr anchor="ctr"/>
                </a:tc>
              </a:tr>
            </a:tbl>
          </a:graphicData>
        </a:graphic>
      </p:graphicFrame>
    </p:spTree>
    <p:extLst>
      <p:ext uri="{BB962C8B-B14F-4D97-AF65-F5344CB8AC3E}">
        <p14:creationId xmlns:p14="http://schemas.microsoft.com/office/powerpoint/2010/main" val="1597009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12</a:t>
            </a:fld>
            <a:endParaRPr lang="en-US" altLang="zh-TW"/>
          </a:p>
        </p:txBody>
      </p:sp>
      <p:sp>
        <p:nvSpPr>
          <p:cNvPr id="5" name="Rectangle 5"/>
          <p:cNvSpPr>
            <a:spLocks noChangeArrowheads="1"/>
          </p:cNvSpPr>
          <p:nvPr/>
        </p:nvSpPr>
        <p:spPr bwMode="auto">
          <a:xfrm>
            <a:off x="1908175" y="404813"/>
            <a:ext cx="4392613"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4000" b="1" dirty="0" smtClean="0">
                <a:solidFill>
                  <a:schemeClr val="bg2"/>
                </a:solidFill>
                <a:latin typeface="標楷體" pitchFamily="65" charset="-120"/>
                <a:ea typeface="標楷體" pitchFamily="65" charset="-120"/>
              </a:rPr>
              <a:t>澳洲地理生態特色</a:t>
            </a:r>
            <a:endParaRPr lang="zh-TW" altLang="en-US" sz="4000" b="1" dirty="0">
              <a:solidFill>
                <a:schemeClr val="bg2"/>
              </a:solidFill>
              <a:latin typeface="標楷體" pitchFamily="65" charset="-120"/>
              <a:ea typeface="標楷體"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3480115476"/>
              </p:ext>
            </p:extLst>
          </p:nvPr>
        </p:nvGraphicFramePr>
        <p:xfrm>
          <a:off x="323529" y="1607409"/>
          <a:ext cx="8820471" cy="4589514"/>
        </p:xfrm>
        <a:graphic>
          <a:graphicData uri="http://schemas.openxmlformats.org/drawingml/2006/table">
            <a:tbl>
              <a:tblPr firstRow="1" bandRow="1">
                <a:tableStyleId>{5940675A-B579-460E-94D1-54222C63F5DA}</a:tableStyleId>
              </a:tblPr>
              <a:tblGrid>
                <a:gridCol w="2940157"/>
                <a:gridCol w="2940157"/>
                <a:gridCol w="2940157"/>
              </a:tblGrid>
              <a:tr h="417405">
                <a:tc>
                  <a:txBody>
                    <a:bodyPr/>
                    <a:lstStyle/>
                    <a:p>
                      <a:pPr algn="ctr"/>
                      <a:r>
                        <a:rPr lang="zh-TW" altLang="en-US" b="1" dirty="0" smtClean="0">
                          <a:solidFill>
                            <a:srgbClr val="002060"/>
                          </a:solidFill>
                          <a:latin typeface="微軟正黑體" pitchFamily="34" charset="-120"/>
                          <a:ea typeface="微軟正黑體" pitchFamily="34" charset="-120"/>
                        </a:rPr>
                        <a:t>澳洲熱帶雨林</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a:r>
                        <a:rPr lang="zh-TW" altLang="en-US" b="1" dirty="0" smtClean="0">
                          <a:solidFill>
                            <a:srgbClr val="002060"/>
                          </a:solidFill>
                          <a:latin typeface="微軟正黑體" pitchFamily="34" charset="-120"/>
                          <a:ea typeface="微軟正黑體" pitchFamily="34" charset="-120"/>
                        </a:rPr>
                        <a:t>全世界最大的珊瑚礁</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a:r>
                        <a:rPr lang="zh-TW" altLang="en-US" b="1" dirty="0" smtClean="0">
                          <a:solidFill>
                            <a:srgbClr val="002060"/>
                          </a:solidFill>
                          <a:latin typeface="微軟正黑體" pitchFamily="34" charset="-120"/>
                          <a:ea typeface="微軟正黑體" pitchFamily="34" charset="-120"/>
                        </a:rPr>
                        <a:t>全世界最多的獨有動物</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r h="1916589">
                <a:tc>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r h="2151893">
                <a:tc gridSpan="3">
                  <a:txBody>
                    <a:bodyPr/>
                    <a:lstStyle/>
                    <a:p>
                      <a:r>
                        <a:rPr lang="en-US" altLang="zh-TW" sz="1600" b="1" dirty="0" smtClean="0">
                          <a:solidFill>
                            <a:srgbClr val="002060"/>
                          </a:solidFill>
                          <a:latin typeface="KaiTi" pitchFamily="49" charset="-122"/>
                          <a:ea typeface="KaiTi" pitchFamily="49" charset="-122"/>
                        </a:rPr>
                        <a:t>[</a:t>
                      </a:r>
                      <a:r>
                        <a:rPr lang="zh-TW" altLang="en-US" sz="1600" b="1" dirty="0" smtClean="0">
                          <a:solidFill>
                            <a:srgbClr val="002060"/>
                          </a:solidFill>
                          <a:latin typeface="KaiTi" pitchFamily="49" charset="-122"/>
                          <a:ea typeface="KaiTi" pitchFamily="49" charset="-122"/>
                        </a:rPr>
                        <a:t>生態環境優越</a:t>
                      </a:r>
                      <a:r>
                        <a:rPr lang="en-US" altLang="zh-TW" sz="1600" b="1" dirty="0" smtClean="0">
                          <a:solidFill>
                            <a:srgbClr val="002060"/>
                          </a:solidFill>
                          <a:latin typeface="KaiTi" pitchFamily="49" charset="-122"/>
                          <a:ea typeface="KaiTi" pitchFamily="49" charset="-122"/>
                        </a:rPr>
                        <a:t>]</a:t>
                      </a:r>
                      <a:endParaRPr lang="zh-TW" altLang="en-US" sz="1600" b="1" dirty="0" smtClean="0">
                        <a:solidFill>
                          <a:srgbClr val="002060"/>
                        </a:solidFill>
                        <a:latin typeface="KaiTi" pitchFamily="49" charset="-122"/>
                        <a:ea typeface="KaiTi" pitchFamily="49" charset="-122"/>
                      </a:endParaRPr>
                    </a:p>
                    <a:p>
                      <a:r>
                        <a:rPr lang="zh-TW" altLang="en-US" sz="1600" b="1" dirty="0" smtClean="0">
                          <a:solidFill>
                            <a:srgbClr val="002060"/>
                          </a:solidFill>
                          <a:latin typeface="KaiTi" pitchFamily="49" charset="-122"/>
                          <a:ea typeface="KaiTi" pitchFamily="49" charset="-122"/>
                        </a:rPr>
                        <a:t>生態環境極為豐富，包括從高地的石南荒原到熱帶的雨林，為全球</a:t>
                      </a:r>
                      <a:r>
                        <a:rPr lang="en-US" altLang="zh-TW" sz="1600" b="1" dirty="0" smtClean="0">
                          <a:solidFill>
                            <a:srgbClr val="002060"/>
                          </a:solidFill>
                          <a:latin typeface="KaiTi" pitchFamily="49" charset="-122"/>
                          <a:ea typeface="KaiTi" pitchFamily="49" charset="-122"/>
                        </a:rPr>
                        <a:t>17</a:t>
                      </a:r>
                      <a:r>
                        <a:rPr lang="zh-TW" altLang="en-US" sz="1600" b="1" dirty="0" smtClean="0">
                          <a:solidFill>
                            <a:srgbClr val="002060"/>
                          </a:solidFill>
                          <a:latin typeface="KaiTi" pitchFamily="49" charset="-122"/>
                          <a:ea typeface="KaiTi" pitchFamily="49" charset="-122"/>
                        </a:rPr>
                        <a:t>個超級生物多樣性國家之一。澳洲許多生物是當地獨有，原因是澳洲大陸較古老、地理上長期孤立，和氣候極端多變。其被子植物約</a:t>
                      </a:r>
                      <a:r>
                        <a:rPr lang="en-US" altLang="zh-TW" sz="1600" b="1" dirty="0" smtClean="0">
                          <a:solidFill>
                            <a:srgbClr val="002060"/>
                          </a:solidFill>
                          <a:latin typeface="KaiTi" pitchFamily="49" charset="-122"/>
                          <a:ea typeface="KaiTi" pitchFamily="49" charset="-122"/>
                        </a:rPr>
                        <a:t>85%</a:t>
                      </a:r>
                      <a:r>
                        <a:rPr lang="zh-TW" altLang="en-US" sz="1600" b="1" dirty="0" smtClean="0">
                          <a:solidFill>
                            <a:srgbClr val="002060"/>
                          </a:solidFill>
                          <a:latin typeface="KaiTi" pitchFamily="49" charset="-122"/>
                          <a:ea typeface="KaiTi" pitchFamily="49" charset="-122"/>
                        </a:rPr>
                        <a:t>、哺乳類動物約</a:t>
                      </a:r>
                      <a:r>
                        <a:rPr lang="en-US" altLang="zh-TW" sz="1600" b="1" dirty="0" smtClean="0">
                          <a:solidFill>
                            <a:srgbClr val="002060"/>
                          </a:solidFill>
                          <a:latin typeface="KaiTi" pitchFamily="49" charset="-122"/>
                          <a:ea typeface="KaiTi" pitchFamily="49" charset="-122"/>
                        </a:rPr>
                        <a:t>84%</a:t>
                      </a:r>
                      <a:r>
                        <a:rPr lang="zh-TW" altLang="en-US" sz="1600" b="1" dirty="0" smtClean="0">
                          <a:solidFill>
                            <a:srgbClr val="002060"/>
                          </a:solidFill>
                          <a:latin typeface="KaiTi" pitchFamily="49" charset="-122"/>
                          <a:ea typeface="KaiTi" pitchFamily="49" charset="-122"/>
                        </a:rPr>
                        <a:t>、鳥類超過</a:t>
                      </a:r>
                      <a:r>
                        <a:rPr lang="en-US" altLang="zh-TW" sz="1600" b="1" dirty="0" smtClean="0">
                          <a:solidFill>
                            <a:srgbClr val="002060"/>
                          </a:solidFill>
                          <a:latin typeface="KaiTi" pitchFamily="49" charset="-122"/>
                          <a:ea typeface="KaiTi" pitchFamily="49" charset="-122"/>
                        </a:rPr>
                        <a:t>45%</a:t>
                      </a:r>
                      <a:r>
                        <a:rPr lang="zh-TW" altLang="en-US" sz="1600" b="1" dirty="0" smtClean="0">
                          <a:solidFill>
                            <a:srgbClr val="002060"/>
                          </a:solidFill>
                          <a:latin typeface="KaiTi" pitchFamily="49" charset="-122"/>
                          <a:ea typeface="KaiTi" pitchFamily="49" charset="-122"/>
                        </a:rPr>
                        <a:t>，和近岸溫帶魚類約</a:t>
                      </a:r>
                      <a:r>
                        <a:rPr lang="en-US" altLang="zh-TW" sz="1600" b="1" dirty="0" smtClean="0">
                          <a:solidFill>
                            <a:srgbClr val="002060"/>
                          </a:solidFill>
                          <a:latin typeface="KaiTi" pitchFamily="49" charset="-122"/>
                          <a:ea typeface="KaiTi" pitchFamily="49" charset="-122"/>
                        </a:rPr>
                        <a:t>89%</a:t>
                      </a:r>
                      <a:r>
                        <a:rPr lang="zh-TW" altLang="en-US" sz="1600" b="1" dirty="0" smtClean="0">
                          <a:solidFill>
                            <a:srgbClr val="002060"/>
                          </a:solidFill>
                          <a:latin typeface="KaiTi" pitchFamily="49" charset="-122"/>
                          <a:ea typeface="KaiTi" pitchFamily="49" charset="-122"/>
                        </a:rPr>
                        <a:t>是特有種。</a:t>
                      </a:r>
                      <a:r>
                        <a:rPr lang="en-US" altLang="zh-TW" sz="1600" b="1" dirty="0" smtClean="0">
                          <a:solidFill>
                            <a:srgbClr val="002060"/>
                          </a:solidFill>
                          <a:latin typeface="KaiTi" pitchFamily="49" charset="-122"/>
                          <a:ea typeface="KaiTi" pitchFamily="49" charset="-122"/>
                        </a:rPr>
                        <a:t>[13]</a:t>
                      </a:r>
                      <a:r>
                        <a:rPr lang="zh-TW" altLang="en-US" sz="1600" b="1" dirty="0" smtClean="0">
                          <a:solidFill>
                            <a:srgbClr val="002060"/>
                          </a:solidFill>
                          <a:latin typeface="KaiTi" pitchFamily="49" charset="-122"/>
                          <a:ea typeface="KaiTi" pitchFamily="49" charset="-122"/>
                        </a:rPr>
                        <a:t>澳洲許多生態區，和區內的生物已被人類活動和外來物種所威脅。聯邦</a:t>
                      </a:r>
                      <a:r>
                        <a:rPr lang="en-US" altLang="zh-TW" sz="1600" b="1" dirty="0" smtClean="0">
                          <a:solidFill>
                            <a:srgbClr val="002060"/>
                          </a:solidFill>
                          <a:latin typeface="KaiTi" pitchFamily="49" charset="-122"/>
                          <a:ea typeface="KaiTi" pitchFamily="49" charset="-122"/>
                        </a:rPr>
                        <a:t>《1999</a:t>
                      </a:r>
                      <a:r>
                        <a:rPr lang="zh-TW" altLang="en-US" sz="1600" b="1" dirty="0" smtClean="0">
                          <a:solidFill>
                            <a:srgbClr val="002060"/>
                          </a:solidFill>
                          <a:latin typeface="KaiTi" pitchFamily="49" charset="-122"/>
                          <a:ea typeface="KaiTi" pitchFamily="49" charset="-122"/>
                        </a:rPr>
                        <a:t>年環境保護和生物多樣性保育法案</a:t>
                      </a:r>
                      <a:r>
                        <a:rPr lang="en-US" altLang="zh-TW" sz="1600" b="1" dirty="0" smtClean="0">
                          <a:solidFill>
                            <a:srgbClr val="002060"/>
                          </a:solidFill>
                          <a:latin typeface="KaiTi" pitchFamily="49" charset="-122"/>
                          <a:ea typeface="KaiTi" pitchFamily="49" charset="-122"/>
                        </a:rPr>
                        <a:t>》</a:t>
                      </a:r>
                      <a:r>
                        <a:rPr lang="zh-TW" altLang="en-US" sz="1600" b="1" dirty="0" smtClean="0">
                          <a:solidFill>
                            <a:srgbClr val="002060"/>
                          </a:solidFill>
                          <a:latin typeface="KaiTi" pitchFamily="49" charset="-122"/>
                          <a:ea typeface="KaiTi" pitchFamily="49" charset="-122"/>
                        </a:rPr>
                        <a:t>是保護瀕危物種的根本法律。基於「生物多樣性行動計劃」，設立了許多受保護地區以保育獨特的生態系統；</a:t>
                      </a:r>
                      <a:r>
                        <a:rPr lang="en-US" altLang="zh-TW" sz="1600" b="1" dirty="0" smtClean="0">
                          <a:solidFill>
                            <a:srgbClr val="002060"/>
                          </a:solidFill>
                          <a:latin typeface="KaiTi" pitchFamily="49" charset="-122"/>
                          <a:ea typeface="KaiTi" pitchFamily="49" charset="-122"/>
                        </a:rPr>
                        <a:t>64</a:t>
                      </a:r>
                      <a:r>
                        <a:rPr lang="zh-TW" altLang="en-US" sz="1600" b="1" dirty="0" smtClean="0">
                          <a:solidFill>
                            <a:srgbClr val="002060"/>
                          </a:solidFill>
                          <a:latin typeface="KaiTi" pitchFamily="49" charset="-122"/>
                          <a:ea typeface="KaiTi" pitchFamily="49" charset="-122"/>
                        </a:rPr>
                        <a:t>個濕地根據</a:t>
                      </a:r>
                      <a:r>
                        <a:rPr lang="en-US" altLang="zh-TW" sz="1600" b="1" dirty="0" smtClean="0">
                          <a:solidFill>
                            <a:srgbClr val="002060"/>
                          </a:solidFill>
                          <a:latin typeface="KaiTi" pitchFamily="49" charset="-122"/>
                          <a:ea typeface="KaiTi" pitchFamily="49" charset="-122"/>
                        </a:rPr>
                        <a:t>《</a:t>
                      </a:r>
                      <a:r>
                        <a:rPr lang="zh-TW" altLang="en-US" sz="1600" b="1" dirty="0" smtClean="0">
                          <a:solidFill>
                            <a:srgbClr val="002060"/>
                          </a:solidFill>
                          <a:latin typeface="KaiTi" pitchFamily="49" charset="-122"/>
                          <a:ea typeface="KaiTi" pitchFamily="49" charset="-122"/>
                        </a:rPr>
                        <a:t>濕地公約</a:t>
                      </a:r>
                      <a:r>
                        <a:rPr lang="en-US" altLang="zh-TW" sz="1600" b="1" dirty="0" smtClean="0">
                          <a:solidFill>
                            <a:srgbClr val="002060"/>
                          </a:solidFill>
                          <a:latin typeface="KaiTi" pitchFamily="49" charset="-122"/>
                          <a:ea typeface="KaiTi" pitchFamily="49" charset="-122"/>
                        </a:rPr>
                        <a:t>》</a:t>
                      </a:r>
                      <a:r>
                        <a:rPr lang="zh-TW" altLang="en-US" sz="1600" b="1" dirty="0" smtClean="0">
                          <a:solidFill>
                            <a:srgbClr val="002060"/>
                          </a:solidFill>
                          <a:latin typeface="KaiTi" pitchFamily="49" charset="-122"/>
                          <a:ea typeface="KaiTi" pitchFamily="49" charset="-122"/>
                        </a:rPr>
                        <a:t>而登記；另有</a:t>
                      </a:r>
                      <a:r>
                        <a:rPr lang="en-US" altLang="zh-TW" sz="1600" b="1" dirty="0" smtClean="0">
                          <a:solidFill>
                            <a:srgbClr val="002060"/>
                          </a:solidFill>
                          <a:latin typeface="KaiTi" pitchFamily="49" charset="-122"/>
                          <a:ea typeface="KaiTi" pitchFamily="49" charset="-122"/>
                        </a:rPr>
                        <a:t>16</a:t>
                      </a:r>
                      <a:r>
                        <a:rPr lang="zh-TW" altLang="en-US" sz="1600" b="1" dirty="0" smtClean="0">
                          <a:solidFill>
                            <a:srgbClr val="002060"/>
                          </a:solidFill>
                          <a:latin typeface="KaiTi" pitchFamily="49" charset="-122"/>
                          <a:ea typeface="KaiTi" pitchFamily="49" charset="-122"/>
                        </a:rPr>
                        <a:t>個世界遺產。「環境可持續指數」公佈於</a:t>
                      </a:r>
                      <a:r>
                        <a:rPr lang="en-US" altLang="zh-TW" sz="1600" b="1" dirty="0" smtClean="0">
                          <a:solidFill>
                            <a:srgbClr val="002060"/>
                          </a:solidFill>
                          <a:latin typeface="KaiTi" pitchFamily="49" charset="-122"/>
                          <a:ea typeface="KaiTi" pitchFamily="49" charset="-122"/>
                        </a:rPr>
                        <a:t>2005</a:t>
                      </a:r>
                      <a:r>
                        <a:rPr lang="zh-TW" altLang="en-US" sz="1600" b="1" dirty="0" smtClean="0">
                          <a:solidFill>
                            <a:srgbClr val="002060"/>
                          </a:solidFill>
                          <a:latin typeface="KaiTi" pitchFamily="49" charset="-122"/>
                          <a:ea typeface="KaiTi" pitchFamily="49" charset="-122"/>
                        </a:rPr>
                        <a:t>年，澳洲在</a:t>
                      </a:r>
                      <a:r>
                        <a:rPr lang="en-US" altLang="zh-TW" sz="1600" b="1" dirty="0" smtClean="0">
                          <a:solidFill>
                            <a:srgbClr val="002060"/>
                          </a:solidFill>
                          <a:latin typeface="KaiTi" pitchFamily="49" charset="-122"/>
                          <a:ea typeface="KaiTi" pitchFamily="49" charset="-122"/>
                        </a:rPr>
                        <a:t>2006</a:t>
                      </a:r>
                      <a:r>
                        <a:rPr lang="zh-TW" altLang="en-US" sz="1600" b="1" dirty="0" smtClean="0">
                          <a:solidFill>
                            <a:srgbClr val="002060"/>
                          </a:solidFill>
                          <a:latin typeface="KaiTi" pitchFamily="49" charset="-122"/>
                          <a:ea typeface="KaiTi" pitchFamily="49" charset="-122"/>
                        </a:rPr>
                        <a:t>年排名全球第</a:t>
                      </a:r>
                      <a:r>
                        <a:rPr lang="en-US" altLang="zh-TW" sz="1600" b="1" dirty="0" smtClean="0">
                          <a:solidFill>
                            <a:srgbClr val="002060"/>
                          </a:solidFill>
                          <a:latin typeface="KaiTi" pitchFamily="49" charset="-122"/>
                          <a:ea typeface="KaiTi" pitchFamily="49" charset="-122"/>
                        </a:rPr>
                        <a:t>13</a:t>
                      </a:r>
                      <a:r>
                        <a:rPr lang="zh-TW" altLang="en-US" sz="1600" b="1" dirty="0" smtClean="0">
                          <a:solidFill>
                            <a:srgbClr val="002060"/>
                          </a:solidFill>
                          <a:latin typeface="KaiTi" pitchFamily="49" charset="-122"/>
                          <a:ea typeface="KaiTi" pitchFamily="49" charset="-122"/>
                        </a:rPr>
                        <a:t>。</a:t>
                      </a:r>
                      <a:endParaRPr lang="en-US" altLang="zh-TW" sz="1600" b="1" dirty="0" smtClean="0">
                        <a:solidFill>
                          <a:srgbClr val="002060"/>
                        </a:solidFill>
                        <a:latin typeface="KaiTi" pitchFamily="49" charset="-122"/>
                        <a:ea typeface="KaiTi" pitchFamily="49" charset="-122"/>
                      </a:endParaRPr>
                    </a:p>
                    <a:p>
                      <a:endParaRPr lang="zh-TW" altLang="en-US" sz="1400" dirty="0">
                        <a:solidFill>
                          <a:srgbClr val="002060"/>
                        </a:solidFill>
                        <a:latin typeface="KaiTi" pitchFamily="49" charset="-122"/>
                        <a:ea typeface="KaiTi" pitchFamily="49" charset="-122"/>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hMerge="1">
                  <a:txBody>
                    <a:bodyPr/>
                    <a:lstStyle/>
                    <a:p>
                      <a:endParaRPr lang="zh-TW" altLang="en-US"/>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hMerge="1">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bl>
          </a:graphicData>
        </a:graphic>
      </p:graphicFrame>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37576"/>
            <a:ext cx="2952328" cy="199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037576"/>
            <a:ext cx="2952328" cy="199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997151"/>
            <a:ext cx="2915816" cy="212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646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13</a:t>
            </a:fld>
            <a:endParaRPr lang="en-US" altLang="zh-TW"/>
          </a:p>
        </p:txBody>
      </p:sp>
      <p:sp>
        <p:nvSpPr>
          <p:cNvPr id="5" name="Rectangle 5"/>
          <p:cNvSpPr>
            <a:spLocks noChangeArrowheads="1"/>
          </p:cNvSpPr>
          <p:nvPr/>
        </p:nvSpPr>
        <p:spPr bwMode="auto">
          <a:xfrm>
            <a:off x="1908175" y="404813"/>
            <a:ext cx="4392613"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4000" b="1" dirty="0" smtClean="0">
                <a:solidFill>
                  <a:schemeClr val="bg2"/>
                </a:solidFill>
                <a:latin typeface="標楷體" pitchFamily="65" charset="-120"/>
                <a:ea typeface="標楷體" pitchFamily="65" charset="-120"/>
              </a:rPr>
              <a:t>澳洲人文特色</a:t>
            </a:r>
            <a:endParaRPr lang="zh-TW" altLang="en-US" sz="4000" b="1" dirty="0">
              <a:solidFill>
                <a:schemeClr val="bg2"/>
              </a:solidFill>
              <a:latin typeface="標楷體" pitchFamily="65" charset="-120"/>
              <a:ea typeface="標楷體"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3045500263"/>
              </p:ext>
            </p:extLst>
          </p:nvPr>
        </p:nvGraphicFramePr>
        <p:xfrm>
          <a:off x="323529" y="1607409"/>
          <a:ext cx="8820471" cy="4485887"/>
        </p:xfrm>
        <a:graphic>
          <a:graphicData uri="http://schemas.openxmlformats.org/drawingml/2006/table">
            <a:tbl>
              <a:tblPr firstRow="1" bandRow="1">
                <a:tableStyleId>{5940675A-B579-460E-94D1-54222C63F5DA}</a:tableStyleId>
              </a:tblPr>
              <a:tblGrid>
                <a:gridCol w="2940157"/>
                <a:gridCol w="2940157"/>
                <a:gridCol w="2940157"/>
              </a:tblGrid>
              <a:tr h="417405">
                <a:tc>
                  <a:txBody>
                    <a:bodyPr/>
                    <a:lstStyle/>
                    <a:p>
                      <a:pPr algn="ctr"/>
                      <a:r>
                        <a:rPr lang="zh-TW" altLang="en-US" b="1" dirty="0" smtClean="0">
                          <a:solidFill>
                            <a:srgbClr val="002060"/>
                          </a:solidFill>
                          <a:latin typeface="微軟正黑體" pitchFamily="34" charset="-120"/>
                          <a:ea typeface="微軟正黑體" pitchFamily="34" charset="-120"/>
                        </a:rPr>
                        <a:t>維多利亞現代藝術館</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a:r>
                        <a:rPr lang="zh-TW" altLang="en-US" b="1" dirty="0" smtClean="0">
                          <a:solidFill>
                            <a:srgbClr val="002060"/>
                          </a:solidFill>
                          <a:latin typeface="微軟正黑體" pitchFamily="34" charset="-120"/>
                          <a:ea typeface="微軟正黑體" pitchFamily="34" charset="-120"/>
                        </a:rPr>
                        <a:t>維多利亞女王大廈</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a:r>
                        <a:rPr lang="zh-TW" altLang="en-US" b="1" dirty="0" smtClean="0">
                          <a:solidFill>
                            <a:srgbClr val="002060"/>
                          </a:solidFill>
                          <a:latin typeface="微軟正黑體" pitchFamily="34" charset="-120"/>
                          <a:ea typeface="微軟正黑體" pitchFamily="34" charset="-120"/>
                        </a:rPr>
                        <a:t>雪梨歌劇院</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r h="1916589">
                <a:tc>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r h="2151893">
                <a:tc gridSpan="3">
                  <a:txBody>
                    <a:bodyPr/>
                    <a:lstStyle/>
                    <a:p>
                      <a:r>
                        <a:rPr lang="en-US" altLang="zh-TW" sz="1600" b="1" dirty="0" smtClean="0">
                          <a:solidFill>
                            <a:srgbClr val="002060"/>
                          </a:solidFill>
                          <a:latin typeface="KaiTi" pitchFamily="49" charset="-122"/>
                          <a:ea typeface="KaiTi" pitchFamily="49" charset="-122"/>
                        </a:rPr>
                        <a:t>[</a:t>
                      </a:r>
                      <a:r>
                        <a:rPr lang="zh-TW" altLang="en-US" sz="1600" b="1" dirty="0" smtClean="0">
                          <a:solidFill>
                            <a:srgbClr val="002060"/>
                          </a:solidFill>
                          <a:latin typeface="KaiTi" pitchFamily="49" charset="-122"/>
                          <a:ea typeface="KaiTi" pitchFamily="49" charset="-122"/>
                        </a:rPr>
                        <a:t>澳洲藝術</a:t>
                      </a:r>
                      <a:r>
                        <a:rPr lang="en-US" altLang="zh-TW" sz="1600" b="1" dirty="0" smtClean="0">
                          <a:solidFill>
                            <a:srgbClr val="002060"/>
                          </a:solidFill>
                          <a:latin typeface="KaiTi" pitchFamily="49" charset="-122"/>
                          <a:ea typeface="KaiTi" pitchFamily="49" charset="-122"/>
                        </a:rPr>
                        <a:t>]</a:t>
                      </a:r>
                      <a:endParaRPr lang="zh-TW" altLang="en-US" sz="1600" b="1" dirty="0" smtClean="0">
                        <a:solidFill>
                          <a:srgbClr val="002060"/>
                        </a:solidFill>
                        <a:latin typeface="KaiTi" pitchFamily="49" charset="-122"/>
                        <a:ea typeface="KaiTi" pitchFamily="49" charset="-122"/>
                      </a:endParaRPr>
                    </a:p>
                    <a:p>
                      <a:r>
                        <a:rPr lang="zh-TW" altLang="en-US" sz="1400" b="1" dirty="0" smtClean="0">
                          <a:solidFill>
                            <a:srgbClr val="002060"/>
                          </a:solidFill>
                          <a:latin typeface="KaiTi" pitchFamily="49" charset="-122"/>
                          <a:ea typeface="KaiTi" pitchFamily="49" charset="-122"/>
                        </a:rPr>
                        <a:t>今日澳洲的藝術公認為世上最具活力國家之一，豐富多彩，具有獨特性。當代著名設計師肯</a:t>
                      </a:r>
                      <a:r>
                        <a:rPr lang="en-US" altLang="zh-TW" sz="1400" b="1" dirty="0" smtClean="0">
                          <a:solidFill>
                            <a:srgbClr val="002060"/>
                          </a:solidFill>
                          <a:latin typeface="KaiTi" pitchFamily="49" charset="-122"/>
                          <a:ea typeface="KaiTi" pitchFamily="49" charset="-122"/>
                        </a:rPr>
                        <a:t>·</a:t>
                      </a:r>
                      <a:r>
                        <a:rPr lang="zh-TW" altLang="en-US" sz="1400" b="1" dirty="0" smtClean="0">
                          <a:solidFill>
                            <a:srgbClr val="002060"/>
                          </a:solidFill>
                          <a:latin typeface="KaiTi" pitchFamily="49" charset="-122"/>
                          <a:ea typeface="KaiTi" pitchFamily="49" charset="-122"/>
                        </a:rPr>
                        <a:t>多恩、布雷特</a:t>
                      </a:r>
                      <a:r>
                        <a:rPr lang="en-US" altLang="zh-TW" sz="1400" b="1" dirty="0" smtClean="0">
                          <a:solidFill>
                            <a:srgbClr val="002060"/>
                          </a:solidFill>
                          <a:latin typeface="KaiTi" pitchFamily="49" charset="-122"/>
                          <a:ea typeface="KaiTi" pitchFamily="49" charset="-122"/>
                        </a:rPr>
                        <a:t>·</a:t>
                      </a:r>
                      <a:r>
                        <a:rPr lang="zh-TW" altLang="en-US" sz="1400" b="1" dirty="0" smtClean="0">
                          <a:solidFill>
                            <a:srgbClr val="002060"/>
                          </a:solidFill>
                          <a:latin typeface="KaiTi" pitchFamily="49" charset="-122"/>
                          <a:ea typeface="KaiTi" pitchFamily="49" charset="-122"/>
                        </a:rPr>
                        <a:t>懷特利等人，將澳洲藝術推向世界領域，並取得國際地位。習慣戴貝雷帽的澳洲當代藝術大師羅爾夫</a:t>
                      </a:r>
                      <a:r>
                        <a:rPr lang="en-US" altLang="zh-TW" sz="1400" b="1" dirty="0" smtClean="0">
                          <a:solidFill>
                            <a:srgbClr val="002060"/>
                          </a:solidFill>
                          <a:latin typeface="KaiTi" pitchFamily="49" charset="-122"/>
                          <a:ea typeface="KaiTi" pitchFamily="49" charset="-122"/>
                        </a:rPr>
                        <a:t>·</a:t>
                      </a:r>
                      <a:r>
                        <a:rPr lang="zh-TW" altLang="en-US" sz="1400" b="1" dirty="0" smtClean="0">
                          <a:solidFill>
                            <a:srgbClr val="002060"/>
                          </a:solidFill>
                          <a:latin typeface="KaiTi" pitchFamily="49" charset="-122"/>
                          <a:ea typeface="KaiTi" pitchFamily="49" charset="-122"/>
                        </a:rPr>
                        <a:t>哈里斯（</a:t>
                      </a:r>
                      <a:r>
                        <a:rPr lang="en-US" altLang="zh-TW" sz="1400" b="1" dirty="0" smtClean="0">
                          <a:solidFill>
                            <a:srgbClr val="002060"/>
                          </a:solidFill>
                          <a:latin typeface="KaiTi" pitchFamily="49" charset="-122"/>
                          <a:ea typeface="KaiTi" pitchFamily="49" charset="-122"/>
                        </a:rPr>
                        <a:t>Rolf Harris</a:t>
                      </a:r>
                      <a:r>
                        <a:rPr lang="zh-TW" altLang="en-US" sz="1400" b="1" dirty="0" smtClean="0">
                          <a:solidFill>
                            <a:srgbClr val="002060"/>
                          </a:solidFill>
                          <a:latin typeface="KaiTi" pitchFamily="49" charset="-122"/>
                          <a:ea typeface="KaiTi" pitchFamily="49" charset="-122"/>
                        </a:rPr>
                        <a:t>）乃代表性人物。</a:t>
                      </a:r>
                      <a:r>
                        <a:rPr lang="en-US" altLang="zh-TW" sz="1400" b="1" dirty="0" smtClean="0">
                          <a:solidFill>
                            <a:srgbClr val="002060"/>
                          </a:solidFill>
                          <a:latin typeface="KaiTi" pitchFamily="49" charset="-122"/>
                          <a:ea typeface="KaiTi" pitchFamily="49" charset="-122"/>
                        </a:rPr>
                        <a:t>2005</a:t>
                      </a:r>
                      <a:r>
                        <a:rPr lang="zh-TW" altLang="en-US" sz="1400" b="1" dirty="0" smtClean="0">
                          <a:solidFill>
                            <a:srgbClr val="002060"/>
                          </a:solidFill>
                          <a:latin typeface="KaiTi" pitchFamily="49" charset="-122"/>
                          <a:ea typeface="KaiTi" pitchFamily="49" charset="-122"/>
                        </a:rPr>
                        <a:t>年，英國女皇伊麗莎白二世欽點他為八十歲誕辰慶典畫像。</a:t>
                      </a:r>
                      <a:endParaRPr lang="en-US" altLang="zh-TW" sz="1400" b="1" dirty="0" smtClean="0">
                        <a:solidFill>
                          <a:srgbClr val="002060"/>
                        </a:solidFill>
                        <a:latin typeface="KaiTi" pitchFamily="49" charset="-122"/>
                        <a:ea typeface="KaiTi" pitchFamily="49" charset="-122"/>
                      </a:endParaRPr>
                    </a:p>
                    <a:p>
                      <a:r>
                        <a:rPr lang="zh-TW" altLang="en-US" sz="1400" b="1" dirty="0" smtClean="0">
                          <a:solidFill>
                            <a:srgbClr val="002060"/>
                          </a:solidFill>
                          <a:latin typeface="KaiTi" pitchFamily="49" charset="-122"/>
                          <a:ea typeface="KaiTi" pitchFamily="49" charset="-122"/>
                        </a:rPr>
                        <a:t>現今的重要建築，如始建於</a:t>
                      </a:r>
                      <a:r>
                        <a:rPr lang="en-US" altLang="zh-TW" sz="1400" b="1" dirty="0" smtClean="0">
                          <a:solidFill>
                            <a:srgbClr val="002060"/>
                          </a:solidFill>
                          <a:latin typeface="KaiTi" pitchFamily="49" charset="-122"/>
                          <a:ea typeface="KaiTi" pitchFamily="49" charset="-122"/>
                        </a:rPr>
                        <a:t>1893</a:t>
                      </a:r>
                      <a:r>
                        <a:rPr lang="zh-TW" altLang="en-US" sz="1400" b="1" dirty="0" smtClean="0">
                          <a:solidFill>
                            <a:srgbClr val="002060"/>
                          </a:solidFill>
                          <a:latin typeface="KaiTi" pitchFamily="49" charset="-122"/>
                          <a:ea typeface="KaiTi" pitchFamily="49" charset="-122"/>
                        </a:rPr>
                        <a:t>年的雪梨維多利亞女王大廈、坎培拉國立美術館、墨爾本維多利亞藝術中心，雪梨歌劇院（丹麥建築師烏特松設計，澳洲建築師彼得</a:t>
                      </a:r>
                      <a:r>
                        <a:rPr lang="en-US" altLang="zh-TW" sz="1400" b="1" dirty="0" smtClean="0">
                          <a:solidFill>
                            <a:srgbClr val="002060"/>
                          </a:solidFill>
                          <a:latin typeface="KaiTi" pitchFamily="49" charset="-122"/>
                          <a:ea typeface="KaiTi" pitchFamily="49" charset="-122"/>
                        </a:rPr>
                        <a:t>·</a:t>
                      </a:r>
                      <a:r>
                        <a:rPr lang="zh-TW" altLang="en-US" sz="1400" b="1" dirty="0" smtClean="0">
                          <a:solidFill>
                            <a:srgbClr val="002060"/>
                          </a:solidFill>
                          <a:latin typeface="KaiTi" pitchFamily="49" charset="-122"/>
                          <a:ea typeface="KaiTi" pitchFamily="49" charset="-122"/>
                        </a:rPr>
                        <a:t>霍爾完成）等。首都坎培拉乃預定規劃、以祥和四方為尚的人造城市，在當時被視為建築師的「操練場」。</a:t>
                      </a:r>
                      <a:endParaRPr lang="zh-TW" altLang="en-US" sz="1400" b="1" dirty="0">
                        <a:solidFill>
                          <a:srgbClr val="002060"/>
                        </a:solidFill>
                        <a:latin typeface="KaiTi" pitchFamily="49" charset="-122"/>
                        <a:ea typeface="KaiTi" pitchFamily="49" charset="-122"/>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hMerge="1">
                  <a:txBody>
                    <a:bodyPr/>
                    <a:lstStyle/>
                    <a:p>
                      <a:endParaRPr lang="zh-TW" altLang="en-US"/>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hMerge="1">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88840"/>
            <a:ext cx="288032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463" y="1988840"/>
            <a:ext cx="2836713"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005842"/>
            <a:ext cx="2866963" cy="194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696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14</a:t>
            </a:fld>
            <a:endParaRPr lang="en-US" altLang="zh-TW"/>
          </a:p>
        </p:txBody>
      </p:sp>
      <p:sp>
        <p:nvSpPr>
          <p:cNvPr id="5" name="Rectangle 5"/>
          <p:cNvSpPr>
            <a:spLocks noChangeArrowheads="1"/>
          </p:cNvSpPr>
          <p:nvPr/>
        </p:nvSpPr>
        <p:spPr bwMode="auto">
          <a:xfrm>
            <a:off x="1908175" y="404813"/>
            <a:ext cx="4392613"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4000" b="1" dirty="0" smtClean="0">
                <a:solidFill>
                  <a:schemeClr val="bg2"/>
                </a:solidFill>
                <a:latin typeface="標楷體" pitchFamily="65" charset="-120"/>
                <a:ea typeface="標楷體" pitchFamily="65" charset="-120"/>
              </a:rPr>
              <a:t>澳洲美食特色</a:t>
            </a:r>
            <a:endParaRPr lang="zh-TW" altLang="en-US" sz="4000" b="1" dirty="0">
              <a:solidFill>
                <a:schemeClr val="bg2"/>
              </a:solidFill>
              <a:latin typeface="標楷體" pitchFamily="65" charset="-120"/>
              <a:ea typeface="標楷體"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123481598"/>
              </p:ext>
            </p:extLst>
          </p:nvPr>
        </p:nvGraphicFramePr>
        <p:xfrm>
          <a:off x="323529" y="1607409"/>
          <a:ext cx="8820471" cy="4485887"/>
        </p:xfrm>
        <a:graphic>
          <a:graphicData uri="http://schemas.openxmlformats.org/drawingml/2006/table">
            <a:tbl>
              <a:tblPr firstRow="1" bandRow="1">
                <a:tableStyleId>{5940675A-B579-460E-94D1-54222C63F5DA}</a:tableStyleId>
              </a:tblPr>
              <a:tblGrid>
                <a:gridCol w="2940157"/>
                <a:gridCol w="2940157"/>
                <a:gridCol w="2940157"/>
              </a:tblGrid>
              <a:tr h="417405">
                <a:tc>
                  <a:txBody>
                    <a:bodyPr/>
                    <a:lstStyle/>
                    <a:p>
                      <a:pPr algn="ctr"/>
                      <a:r>
                        <a:rPr lang="zh-TW" altLang="en-US" b="1" dirty="0" smtClean="0">
                          <a:solidFill>
                            <a:srgbClr val="002060"/>
                          </a:solidFill>
                          <a:latin typeface="微軟正黑體" pitchFamily="34" charset="-120"/>
                          <a:ea typeface="微軟正黑體" pitchFamily="34" charset="-120"/>
                        </a:rPr>
                        <a:t>澳洲生蠔</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a:r>
                        <a:rPr lang="zh-TW" altLang="en-US" b="1" dirty="0" smtClean="0">
                          <a:solidFill>
                            <a:srgbClr val="002060"/>
                          </a:solidFill>
                          <a:latin typeface="微軟正黑體" pitchFamily="34" charset="-120"/>
                          <a:ea typeface="微軟正黑體" pitchFamily="34" charset="-120"/>
                        </a:rPr>
                        <a:t>澳洲牛排</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a:r>
                        <a:rPr lang="zh-TW" altLang="en-US" b="1" dirty="0" smtClean="0">
                          <a:solidFill>
                            <a:srgbClr val="002060"/>
                          </a:solidFill>
                          <a:latin typeface="微軟正黑體" pitchFamily="34" charset="-120"/>
                          <a:ea typeface="微軟正黑體" pitchFamily="34" charset="-120"/>
                        </a:rPr>
                        <a:t>澳洲藍騰酒莊</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r h="1916589">
                <a:tc>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r h="2151893">
                <a:tc gridSpan="3">
                  <a:txBody>
                    <a:bodyPr/>
                    <a:lstStyle/>
                    <a:p>
                      <a:r>
                        <a:rPr lang="en-US" altLang="zh-TW" sz="1600" b="1" dirty="0" smtClean="0">
                          <a:solidFill>
                            <a:srgbClr val="002060"/>
                          </a:solidFill>
                          <a:latin typeface="KaiTi" pitchFamily="49" charset="-122"/>
                          <a:ea typeface="KaiTi" pitchFamily="49" charset="-122"/>
                        </a:rPr>
                        <a:t>[</a:t>
                      </a:r>
                      <a:r>
                        <a:rPr lang="zh-TW" altLang="en-US" sz="1600" b="1" dirty="0" smtClean="0">
                          <a:solidFill>
                            <a:srgbClr val="002060"/>
                          </a:solidFill>
                          <a:latin typeface="KaiTi" pitchFamily="49" charset="-122"/>
                          <a:ea typeface="KaiTi" pitchFamily="49" charset="-122"/>
                        </a:rPr>
                        <a:t>澳洲美食</a:t>
                      </a:r>
                      <a:r>
                        <a:rPr lang="en-US" altLang="zh-TW" sz="1600" b="1" dirty="0" smtClean="0">
                          <a:solidFill>
                            <a:srgbClr val="002060"/>
                          </a:solidFill>
                          <a:latin typeface="KaiTi" pitchFamily="49" charset="-122"/>
                          <a:ea typeface="KaiTi" pitchFamily="49" charset="-122"/>
                        </a:rPr>
                        <a:t>]</a:t>
                      </a:r>
                    </a:p>
                    <a:p>
                      <a:r>
                        <a:rPr lang="zh-TW" altLang="en-US" sz="1600" b="1" dirty="0" smtClean="0">
                          <a:solidFill>
                            <a:srgbClr val="002060"/>
                          </a:solidFill>
                          <a:latin typeface="KaiTi" pitchFamily="49" charset="-122"/>
                          <a:ea typeface="KaiTi" pitchFamily="49" charset="-122"/>
                        </a:rPr>
                        <a:t>四面環海的澳洲，擁有豐富的海鮮物產。在澳洲，海鮮美食不僅是一道美味的菜肴，更是代表了澳洲當地的一種生活方式。來到這裡，一定要品嚐一下正宗澳洲龍蝦的曼妙滋味。鮮嫩雪白、帶著濃郁海洋氣息的新鮮龍蝦肉，用嘴輕輕一咬，鮮汁溢出。除了龍蝦，鮑魚、扇貝、生蠔各個新鮮肥美、價格平實，無需複雜的烹飪技巧，簡單料理即能讓人享受一頓豐盛的海鮮大餐，再搭配一杯澳洲口感清新的白葡萄酒，更添鮮美滋味！</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hMerge="1">
                  <a:txBody>
                    <a:bodyPr/>
                    <a:lstStyle/>
                    <a:p>
                      <a:endParaRPr lang="zh-TW" altLang="en-US"/>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hMerge="1">
                  <a:txBody>
                    <a:bodyPr/>
                    <a:lstStyle/>
                    <a:p>
                      <a:endParaRPr lang="zh-TW" altLang="en-US" dirty="0"/>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bl>
          </a:graphicData>
        </a:graphic>
      </p:graphicFrame>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03475"/>
            <a:ext cx="2880320" cy="195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367" y="2003475"/>
            <a:ext cx="2913758" cy="195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937" y="1997567"/>
            <a:ext cx="2773363"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222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15</a:t>
            </a:fld>
            <a:endParaRPr lang="en-US" altLang="zh-TW"/>
          </a:p>
        </p:txBody>
      </p:sp>
      <p:sp>
        <p:nvSpPr>
          <p:cNvPr id="5" name="Rectangle 5"/>
          <p:cNvSpPr>
            <a:spLocks noChangeArrowheads="1"/>
          </p:cNvSpPr>
          <p:nvPr/>
        </p:nvSpPr>
        <p:spPr bwMode="auto">
          <a:xfrm>
            <a:off x="2555776" y="548680"/>
            <a:ext cx="2952328"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澳洲趣事</a:t>
            </a:r>
            <a:endParaRPr lang="zh-TW" altLang="en-US" sz="2800" b="1" dirty="0">
              <a:solidFill>
                <a:schemeClr val="bg2"/>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2049284496"/>
              </p:ext>
            </p:extLst>
          </p:nvPr>
        </p:nvGraphicFramePr>
        <p:xfrm>
          <a:off x="107505" y="1628800"/>
          <a:ext cx="8784975" cy="2448272"/>
        </p:xfrm>
        <a:graphic>
          <a:graphicData uri="http://schemas.openxmlformats.org/drawingml/2006/table">
            <a:tbl>
              <a:tblPr firstRow="1" bandRow="1">
                <a:tableStyleId>{5C22544A-7EE6-4342-B048-85BDC9FD1C3A}</a:tableStyleId>
              </a:tblPr>
              <a:tblGrid>
                <a:gridCol w="2304255"/>
                <a:gridCol w="2160241"/>
                <a:gridCol w="2232247"/>
                <a:gridCol w="2088232"/>
              </a:tblGrid>
              <a:tr h="504056">
                <a:tc>
                  <a:txBody>
                    <a:bodyPr/>
                    <a:lstStyle/>
                    <a:p>
                      <a:pPr algn="ctr"/>
                      <a:r>
                        <a:rPr lang="zh-TW" altLang="en-US" sz="2800" b="1" dirty="0" smtClean="0">
                          <a:solidFill>
                            <a:srgbClr val="000000"/>
                          </a:solidFill>
                          <a:latin typeface="標楷體" pitchFamily="65" charset="-120"/>
                          <a:ea typeface="標楷體" pitchFamily="65" charset="-120"/>
                        </a:rPr>
                        <a:t>梅爾吉勃遜</a:t>
                      </a:r>
                      <a:endParaRPr lang="zh-TW" altLang="en-US" sz="2800" b="1" dirty="0">
                        <a:solidFill>
                          <a:srgbClr val="000000"/>
                        </a:solidFill>
                        <a:latin typeface="標楷體" pitchFamily="65" charset="-12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zh-TW" altLang="en-US" sz="2800" b="1" dirty="0" smtClean="0">
                          <a:solidFill>
                            <a:srgbClr val="000000"/>
                          </a:solidFill>
                          <a:latin typeface="標楷體" pitchFamily="65" charset="-120"/>
                          <a:ea typeface="標楷體" pitchFamily="65" charset="-120"/>
                        </a:rPr>
                        <a:t>茱蒂戴維斯</a:t>
                      </a:r>
                      <a:endParaRPr lang="zh-TW" altLang="en-US" sz="2800" b="1" dirty="0">
                        <a:solidFill>
                          <a:srgbClr val="000000"/>
                        </a:solidFill>
                        <a:latin typeface="標楷體" pitchFamily="65" charset="-12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zh-TW" altLang="en-US" sz="2800" b="1" dirty="0" smtClean="0">
                          <a:solidFill>
                            <a:srgbClr val="000000"/>
                          </a:solidFill>
                          <a:latin typeface="標楷體" pitchFamily="65" charset="-120"/>
                          <a:ea typeface="標楷體" pitchFamily="65" charset="-120"/>
                        </a:rPr>
                        <a:t>妮可基曼</a:t>
                      </a:r>
                      <a:endParaRPr lang="zh-TW" altLang="en-US" sz="2800" b="1" dirty="0">
                        <a:solidFill>
                          <a:srgbClr val="000000"/>
                        </a:solidFill>
                        <a:latin typeface="標楷體" pitchFamily="65" charset="-12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zh-TW" altLang="en-US" sz="2800" b="1" dirty="0" smtClean="0">
                          <a:solidFill>
                            <a:srgbClr val="000000"/>
                          </a:solidFill>
                          <a:latin typeface="標楷體" pitchFamily="65" charset="-120"/>
                          <a:ea typeface="標楷體" pitchFamily="65" charset="-120"/>
                        </a:rPr>
                        <a:t>凱特布蘭琪</a:t>
                      </a:r>
                      <a:endParaRPr lang="zh-TW" altLang="en-US" sz="2800" b="1" dirty="0">
                        <a:solidFill>
                          <a:srgbClr val="000000"/>
                        </a:solidFill>
                        <a:latin typeface="標楷體" pitchFamily="65" charset="-12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1930112">
                <a:tc>
                  <a:txBody>
                    <a:bodyPr/>
                    <a:lstStyle/>
                    <a:p>
                      <a:pPr algn="ctr"/>
                      <a:endParaRPr lang="zh-TW" altLang="en-US" sz="2800" b="1" dirty="0">
                        <a:solidFill>
                          <a:srgbClr val="000000"/>
                        </a:solidFill>
                        <a:latin typeface="標楷體" pitchFamily="65" charset="-12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sz="2800" b="1" dirty="0">
                        <a:solidFill>
                          <a:srgbClr val="000000"/>
                        </a:solidFill>
                        <a:latin typeface="標楷體" pitchFamily="65" charset="-12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sz="2800" b="1" dirty="0">
                        <a:solidFill>
                          <a:srgbClr val="000000"/>
                        </a:solidFill>
                        <a:latin typeface="標楷體" pitchFamily="65" charset="-12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sz="2800" b="1" dirty="0">
                        <a:solidFill>
                          <a:srgbClr val="000000"/>
                        </a:solidFill>
                        <a:latin typeface="標楷體" pitchFamily="65" charset="-120"/>
                        <a:ea typeface="標楷體" pitchFamily="65"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2132856"/>
            <a:ext cx="230425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761" y="2161989"/>
            <a:ext cx="216024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1" y="2132855"/>
            <a:ext cx="2232247" cy="191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2633" y="2181038"/>
            <a:ext cx="2079848" cy="189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表格 7"/>
          <p:cNvGraphicFramePr>
            <a:graphicFrameLocks noGrp="1"/>
          </p:cNvGraphicFramePr>
          <p:nvPr>
            <p:extLst>
              <p:ext uri="{D42A27DB-BD31-4B8C-83A1-F6EECF244321}">
                <p14:modId xmlns:p14="http://schemas.microsoft.com/office/powerpoint/2010/main" val="686432192"/>
              </p:ext>
            </p:extLst>
          </p:nvPr>
        </p:nvGraphicFramePr>
        <p:xfrm>
          <a:off x="251520" y="4293096"/>
          <a:ext cx="7056784" cy="2225040"/>
        </p:xfrm>
        <a:graphic>
          <a:graphicData uri="http://schemas.openxmlformats.org/drawingml/2006/table">
            <a:tbl>
              <a:tblPr firstRow="1" bandRow="1">
                <a:tableStyleId>{C083E6E3-FA7D-4D7B-A595-EF9225AFEA82}</a:tableStyleId>
              </a:tblPr>
              <a:tblGrid>
                <a:gridCol w="1440160"/>
                <a:gridCol w="5616624"/>
              </a:tblGrid>
              <a:tr h="370840">
                <a:tc gridSpan="2">
                  <a:txBody>
                    <a:bodyPr/>
                    <a:lstStyle/>
                    <a:p>
                      <a:r>
                        <a:rPr lang="zh-TW" altLang="en-US" b="1" dirty="0" smtClean="0">
                          <a:solidFill>
                            <a:srgbClr val="7030A0"/>
                          </a:solidFill>
                          <a:latin typeface="標楷體" pitchFamily="65" charset="-120"/>
                          <a:ea typeface="標楷體" pitchFamily="65" charset="-120"/>
                        </a:rPr>
                        <a:t>據說</a:t>
                      </a:r>
                      <a:r>
                        <a:rPr lang="en-US" altLang="zh-TW" b="1" dirty="0" smtClean="0">
                          <a:solidFill>
                            <a:srgbClr val="7030A0"/>
                          </a:solidFill>
                          <a:latin typeface="標楷體" pitchFamily="65" charset="-120"/>
                          <a:ea typeface="標楷體" pitchFamily="65" charset="-120"/>
                        </a:rPr>
                        <a:t>, </a:t>
                      </a:r>
                      <a:r>
                        <a:rPr lang="zh-TW" altLang="en-US" b="1" dirty="0" smtClean="0">
                          <a:solidFill>
                            <a:srgbClr val="7030A0"/>
                          </a:solidFill>
                          <a:latin typeface="標楷體" pitchFamily="65" charset="-120"/>
                          <a:ea typeface="標楷體" pitchFamily="65" charset="-120"/>
                        </a:rPr>
                        <a:t>當你以一個觀光客身份到當地時</a:t>
                      </a:r>
                      <a:r>
                        <a:rPr lang="en-US" altLang="zh-TW" b="1" dirty="0" smtClean="0">
                          <a:solidFill>
                            <a:srgbClr val="7030A0"/>
                          </a:solidFill>
                          <a:latin typeface="標楷體" pitchFamily="65" charset="-120"/>
                          <a:ea typeface="標楷體" pitchFamily="65" charset="-120"/>
                        </a:rPr>
                        <a:t>, </a:t>
                      </a:r>
                      <a:r>
                        <a:rPr lang="zh-TW" altLang="en-US" b="1" dirty="0" smtClean="0">
                          <a:solidFill>
                            <a:srgbClr val="7030A0"/>
                          </a:solidFill>
                          <a:latin typeface="標楷體" pitchFamily="65" charset="-120"/>
                          <a:ea typeface="標楷體" pitchFamily="65" charset="-120"/>
                        </a:rPr>
                        <a:t>當地人會問你的第一件事</a:t>
                      </a:r>
                      <a:endParaRPr lang="zh-TW" altLang="en-US" b="1" dirty="0">
                        <a:solidFill>
                          <a:srgbClr val="7030A0"/>
                        </a:solidFill>
                        <a:latin typeface="標楷體" pitchFamily="65" charset="-120"/>
                        <a:ea typeface="標楷體" pitchFamily="65" charset="-120"/>
                      </a:endParaRPr>
                    </a:p>
                  </a:txBody>
                  <a:tcPr/>
                </a:tc>
                <a:tc hMerge="1">
                  <a:txBody>
                    <a:bodyPr/>
                    <a:lstStyle/>
                    <a:p>
                      <a:endParaRPr lang="zh-TW" altLang="en-US" b="1" dirty="0">
                        <a:solidFill>
                          <a:srgbClr val="7030A0"/>
                        </a:solidFill>
                        <a:latin typeface="標楷體" pitchFamily="65" charset="-120"/>
                        <a:ea typeface="標楷體" pitchFamily="65" charset="-120"/>
                      </a:endParaRPr>
                    </a:p>
                  </a:txBody>
                  <a:tcPr/>
                </a:tc>
              </a:tr>
              <a:tr h="370840">
                <a:tc>
                  <a:txBody>
                    <a:bodyPr/>
                    <a:lstStyle/>
                    <a:p>
                      <a:r>
                        <a:rPr lang="zh-TW" altLang="en-US" b="1" dirty="0" smtClean="0">
                          <a:solidFill>
                            <a:srgbClr val="7030A0"/>
                          </a:solidFill>
                          <a:latin typeface="標楷體" pitchFamily="65" charset="-120"/>
                          <a:ea typeface="標楷體" pitchFamily="65" charset="-120"/>
                        </a:rPr>
                        <a:t>伯斯</a:t>
                      </a:r>
                      <a:endParaRPr lang="zh-TW" altLang="en-US" b="1" dirty="0">
                        <a:solidFill>
                          <a:srgbClr val="7030A0"/>
                        </a:solidFill>
                        <a:latin typeface="標楷體" pitchFamily="65" charset="-120"/>
                        <a:ea typeface="標楷體" pitchFamily="65" charset="-120"/>
                      </a:endParaRPr>
                    </a:p>
                  </a:txBody>
                  <a:tcPr/>
                </a:tc>
                <a:tc>
                  <a:txBody>
                    <a:bodyPr/>
                    <a:lstStyle/>
                    <a:p>
                      <a:r>
                        <a:rPr lang="zh-TW" altLang="en-US" b="1" dirty="0" smtClean="0">
                          <a:solidFill>
                            <a:srgbClr val="7030A0"/>
                          </a:solidFill>
                          <a:latin typeface="標楷體" pitchFamily="65" charset="-120"/>
                          <a:ea typeface="標楷體" pitchFamily="65" charset="-120"/>
                        </a:rPr>
                        <a:t>你打哪來</a:t>
                      </a:r>
                      <a:r>
                        <a:rPr lang="en-US" altLang="zh-TW" b="1" dirty="0" smtClean="0">
                          <a:solidFill>
                            <a:srgbClr val="7030A0"/>
                          </a:solidFill>
                          <a:latin typeface="標楷體" pitchFamily="65" charset="-120"/>
                          <a:ea typeface="標楷體" pitchFamily="65" charset="-120"/>
                        </a:rPr>
                        <a:t>?</a:t>
                      </a:r>
                      <a:endParaRPr lang="zh-TW" altLang="en-US" b="1" dirty="0">
                        <a:solidFill>
                          <a:srgbClr val="7030A0"/>
                        </a:solidFill>
                        <a:latin typeface="標楷體" pitchFamily="65" charset="-120"/>
                        <a:ea typeface="標楷體" pitchFamily="65" charset="-120"/>
                      </a:endParaRPr>
                    </a:p>
                  </a:txBody>
                  <a:tcPr/>
                </a:tc>
              </a:tr>
              <a:tr h="370840">
                <a:tc>
                  <a:txBody>
                    <a:bodyPr/>
                    <a:lstStyle/>
                    <a:p>
                      <a:r>
                        <a:rPr lang="zh-TW" altLang="en-US" b="1" dirty="0" smtClean="0">
                          <a:solidFill>
                            <a:srgbClr val="7030A0"/>
                          </a:solidFill>
                          <a:latin typeface="標楷體" pitchFamily="65" charset="-120"/>
                          <a:ea typeface="標楷體" pitchFamily="65" charset="-120"/>
                        </a:rPr>
                        <a:t>阿德雷得</a:t>
                      </a:r>
                      <a:endParaRPr lang="zh-TW" altLang="en-US" b="1" dirty="0">
                        <a:solidFill>
                          <a:srgbClr val="7030A0"/>
                        </a:solidFill>
                        <a:latin typeface="標楷體" pitchFamily="65" charset="-120"/>
                        <a:ea typeface="標楷體" pitchFamily="65" charset="-120"/>
                      </a:endParaRPr>
                    </a:p>
                  </a:txBody>
                  <a:tcPr/>
                </a:tc>
                <a:tc>
                  <a:txBody>
                    <a:bodyPr/>
                    <a:lstStyle/>
                    <a:p>
                      <a:r>
                        <a:rPr lang="zh-TW" altLang="en-US" b="1" dirty="0" smtClean="0">
                          <a:solidFill>
                            <a:srgbClr val="7030A0"/>
                          </a:solidFill>
                          <a:latin typeface="標楷體" pitchFamily="65" charset="-120"/>
                          <a:ea typeface="標楷體" pitchFamily="65" charset="-120"/>
                        </a:rPr>
                        <a:t>你屬於哪個教會</a:t>
                      </a:r>
                      <a:r>
                        <a:rPr lang="en-US" altLang="zh-TW" b="1" dirty="0" smtClean="0">
                          <a:solidFill>
                            <a:srgbClr val="7030A0"/>
                          </a:solidFill>
                          <a:latin typeface="標楷體" pitchFamily="65" charset="-120"/>
                          <a:ea typeface="標楷體" pitchFamily="65" charset="-120"/>
                        </a:rPr>
                        <a:t>?</a:t>
                      </a:r>
                      <a:endParaRPr lang="zh-TW" altLang="en-US" b="1" dirty="0">
                        <a:solidFill>
                          <a:srgbClr val="7030A0"/>
                        </a:solidFill>
                        <a:latin typeface="標楷體" pitchFamily="65" charset="-120"/>
                        <a:ea typeface="標楷體" pitchFamily="65" charset="-120"/>
                      </a:endParaRPr>
                    </a:p>
                  </a:txBody>
                  <a:tcPr/>
                </a:tc>
              </a:tr>
              <a:tr h="370840">
                <a:tc>
                  <a:txBody>
                    <a:bodyPr/>
                    <a:lstStyle/>
                    <a:p>
                      <a:r>
                        <a:rPr lang="zh-TW" altLang="en-US" b="1" dirty="0" smtClean="0">
                          <a:solidFill>
                            <a:srgbClr val="7030A0"/>
                          </a:solidFill>
                          <a:latin typeface="標楷體" pitchFamily="65" charset="-120"/>
                          <a:ea typeface="標楷體" pitchFamily="65" charset="-120"/>
                        </a:rPr>
                        <a:t>雪梨</a:t>
                      </a:r>
                      <a:endParaRPr lang="zh-TW" altLang="en-US" b="1" dirty="0">
                        <a:solidFill>
                          <a:srgbClr val="7030A0"/>
                        </a:solidFill>
                        <a:latin typeface="標楷體" pitchFamily="65" charset="-120"/>
                        <a:ea typeface="標楷體" pitchFamily="65" charset="-120"/>
                      </a:endParaRPr>
                    </a:p>
                  </a:txBody>
                  <a:tcPr/>
                </a:tc>
                <a:tc>
                  <a:txBody>
                    <a:bodyPr/>
                    <a:lstStyle/>
                    <a:p>
                      <a:r>
                        <a:rPr lang="zh-TW" altLang="en-US" b="1" dirty="0" smtClean="0">
                          <a:solidFill>
                            <a:srgbClr val="7030A0"/>
                          </a:solidFill>
                          <a:latin typeface="標楷體" pitchFamily="65" charset="-120"/>
                          <a:ea typeface="標楷體" pitchFamily="65" charset="-120"/>
                        </a:rPr>
                        <a:t>你賺多少錢</a:t>
                      </a:r>
                      <a:r>
                        <a:rPr lang="en-US" altLang="zh-TW" b="1" dirty="0" smtClean="0">
                          <a:solidFill>
                            <a:srgbClr val="7030A0"/>
                          </a:solidFill>
                          <a:latin typeface="標楷體" pitchFamily="65" charset="-120"/>
                          <a:ea typeface="標楷體" pitchFamily="65" charset="-120"/>
                        </a:rPr>
                        <a:t>?</a:t>
                      </a:r>
                      <a:endParaRPr lang="zh-TW" altLang="en-US" b="1" dirty="0">
                        <a:solidFill>
                          <a:srgbClr val="7030A0"/>
                        </a:solidFill>
                        <a:latin typeface="標楷體" pitchFamily="65" charset="-120"/>
                        <a:ea typeface="標楷體" pitchFamily="65" charset="-120"/>
                      </a:endParaRPr>
                    </a:p>
                  </a:txBody>
                  <a:tcPr/>
                </a:tc>
              </a:tr>
              <a:tr h="370840">
                <a:tc>
                  <a:txBody>
                    <a:bodyPr/>
                    <a:lstStyle/>
                    <a:p>
                      <a:r>
                        <a:rPr lang="zh-TW" altLang="en-US" b="1" dirty="0" smtClean="0">
                          <a:solidFill>
                            <a:srgbClr val="7030A0"/>
                          </a:solidFill>
                          <a:latin typeface="標楷體" pitchFamily="65" charset="-120"/>
                          <a:ea typeface="標楷體" pitchFamily="65" charset="-120"/>
                        </a:rPr>
                        <a:t>墨爾本</a:t>
                      </a:r>
                      <a:endParaRPr lang="zh-TW" altLang="en-US" b="1" dirty="0">
                        <a:solidFill>
                          <a:srgbClr val="7030A0"/>
                        </a:solidFill>
                        <a:latin typeface="標楷體" pitchFamily="65" charset="-120"/>
                        <a:ea typeface="標楷體" pitchFamily="65" charset="-120"/>
                      </a:endParaRPr>
                    </a:p>
                  </a:txBody>
                  <a:tcPr/>
                </a:tc>
                <a:tc>
                  <a:txBody>
                    <a:bodyPr/>
                    <a:lstStyle/>
                    <a:p>
                      <a:r>
                        <a:rPr lang="zh-TW" altLang="en-US" b="1" dirty="0" smtClean="0">
                          <a:solidFill>
                            <a:srgbClr val="7030A0"/>
                          </a:solidFill>
                          <a:latin typeface="標楷體" pitchFamily="65" charset="-120"/>
                          <a:ea typeface="標楷體" pitchFamily="65" charset="-120"/>
                        </a:rPr>
                        <a:t>你讀哪個學校</a:t>
                      </a:r>
                      <a:r>
                        <a:rPr lang="en-US" altLang="zh-TW" b="1" dirty="0" smtClean="0">
                          <a:solidFill>
                            <a:srgbClr val="7030A0"/>
                          </a:solidFill>
                          <a:latin typeface="標楷體" pitchFamily="65" charset="-120"/>
                          <a:ea typeface="標楷體" pitchFamily="65" charset="-120"/>
                        </a:rPr>
                        <a:t>?</a:t>
                      </a:r>
                      <a:endParaRPr lang="zh-TW" altLang="en-US" b="1" dirty="0">
                        <a:solidFill>
                          <a:srgbClr val="7030A0"/>
                        </a:solidFill>
                        <a:latin typeface="標楷體" pitchFamily="65" charset="-120"/>
                        <a:ea typeface="標楷體" pitchFamily="65" charset="-120"/>
                      </a:endParaRPr>
                    </a:p>
                  </a:txBody>
                  <a:tcPr/>
                </a:tc>
              </a:tr>
              <a:tr h="370840">
                <a:tc>
                  <a:txBody>
                    <a:bodyPr/>
                    <a:lstStyle/>
                    <a:p>
                      <a:r>
                        <a:rPr lang="zh-TW" altLang="en-US" b="1" dirty="0" smtClean="0">
                          <a:solidFill>
                            <a:srgbClr val="7030A0"/>
                          </a:solidFill>
                          <a:latin typeface="標楷體" pitchFamily="65" charset="-120"/>
                          <a:ea typeface="標楷體" pitchFamily="65" charset="-120"/>
                        </a:rPr>
                        <a:t>布里斯本</a:t>
                      </a:r>
                      <a:endParaRPr lang="zh-TW" altLang="en-US" b="1" dirty="0">
                        <a:solidFill>
                          <a:srgbClr val="7030A0"/>
                        </a:solidFill>
                        <a:latin typeface="標楷體" pitchFamily="65" charset="-120"/>
                        <a:ea typeface="標楷體" pitchFamily="65" charset="-120"/>
                      </a:endParaRPr>
                    </a:p>
                  </a:txBody>
                  <a:tcPr/>
                </a:tc>
                <a:tc>
                  <a:txBody>
                    <a:bodyPr/>
                    <a:lstStyle/>
                    <a:p>
                      <a:r>
                        <a:rPr lang="zh-TW" altLang="en-US" b="1" dirty="0" smtClean="0">
                          <a:solidFill>
                            <a:srgbClr val="7030A0"/>
                          </a:solidFill>
                          <a:latin typeface="標楷體" pitchFamily="65" charset="-120"/>
                          <a:ea typeface="標楷體" pitchFamily="65" charset="-120"/>
                        </a:rPr>
                        <a:t>想不想來杯啤酒</a:t>
                      </a:r>
                      <a:endParaRPr lang="zh-TW" altLang="en-US" b="1" dirty="0">
                        <a:solidFill>
                          <a:srgbClr val="7030A0"/>
                        </a:solidFill>
                        <a:latin typeface="標楷體" pitchFamily="65" charset="-120"/>
                        <a:ea typeface="標楷體" pitchFamily="65" charset="-120"/>
                      </a:endParaRPr>
                    </a:p>
                  </a:txBody>
                  <a:tcPr/>
                </a:tc>
              </a:tr>
            </a:tbl>
          </a:graphicData>
        </a:graphic>
      </p:graphicFrame>
    </p:spTree>
    <p:extLst>
      <p:ext uri="{BB962C8B-B14F-4D97-AF65-F5344CB8AC3E}">
        <p14:creationId xmlns:p14="http://schemas.microsoft.com/office/powerpoint/2010/main" val="281970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16</a:t>
            </a:fld>
            <a:endParaRPr lang="en-US" altLang="zh-TW"/>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95" t="27209" r="52821" b="23988"/>
          <a:stretch/>
        </p:blipFill>
        <p:spPr bwMode="auto">
          <a:xfrm>
            <a:off x="722736" y="1772816"/>
            <a:ext cx="6518264" cy="431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5422" t="27361" r="8248" b="24122"/>
          <a:stretch/>
        </p:blipFill>
        <p:spPr bwMode="auto">
          <a:xfrm>
            <a:off x="7244023" y="1772816"/>
            <a:ext cx="1000385" cy="431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a:spLocks noChangeArrowheads="1"/>
          </p:cNvSpPr>
          <p:nvPr/>
        </p:nvSpPr>
        <p:spPr bwMode="auto">
          <a:xfrm>
            <a:off x="2483768" y="548680"/>
            <a:ext cx="3672408"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latin typeface="標楷體" pitchFamily="65" charset="-120"/>
                <a:ea typeface="標楷體" pitchFamily="65" charset="-120"/>
              </a:rPr>
              <a:t>行程及費用一覽表</a:t>
            </a:r>
            <a:endParaRPr lang="zh-TW" altLang="en-US" sz="2800" b="1" dirty="0">
              <a:solidFill>
                <a:schemeClr val="bg2"/>
              </a:solidFill>
              <a:latin typeface="標楷體" pitchFamily="65" charset="-120"/>
              <a:ea typeface="標楷體" pitchFamily="65" charset="-120"/>
            </a:endParaRPr>
          </a:p>
        </p:txBody>
      </p:sp>
    </p:spTree>
    <p:extLst>
      <p:ext uri="{BB962C8B-B14F-4D97-AF65-F5344CB8AC3E}">
        <p14:creationId xmlns:p14="http://schemas.microsoft.com/office/powerpoint/2010/main" val="3760900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17</a:t>
            </a:fld>
            <a:endParaRPr lang="en-US" altLang="zh-TW"/>
          </a:p>
        </p:txBody>
      </p:sp>
      <p:graphicFrame>
        <p:nvGraphicFramePr>
          <p:cNvPr id="4" name="表格 3"/>
          <p:cNvGraphicFramePr>
            <a:graphicFrameLocks noGrp="1"/>
          </p:cNvGraphicFramePr>
          <p:nvPr>
            <p:extLst>
              <p:ext uri="{D42A27DB-BD31-4B8C-83A1-F6EECF244321}">
                <p14:modId xmlns:p14="http://schemas.microsoft.com/office/powerpoint/2010/main" val="1274108977"/>
              </p:ext>
            </p:extLst>
          </p:nvPr>
        </p:nvGraphicFramePr>
        <p:xfrm>
          <a:off x="-180528" y="2132856"/>
          <a:ext cx="9324528" cy="1777712"/>
        </p:xfrm>
        <a:graphic>
          <a:graphicData uri="http://schemas.openxmlformats.org/drawingml/2006/table">
            <a:tbl>
              <a:tblPr firstRow="1" bandRow="1">
                <a:tableStyleId>{073A0DAA-6AF3-43AB-8588-CEC1D06C72B9}</a:tableStyleId>
              </a:tblPr>
              <a:tblGrid>
                <a:gridCol w="1440160"/>
                <a:gridCol w="1008112"/>
                <a:gridCol w="1112549"/>
                <a:gridCol w="1101445"/>
                <a:gridCol w="954585"/>
                <a:gridCol w="1248304"/>
                <a:gridCol w="1174874"/>
                <a:gridCol w="1284499"/>
              </a:tblGrid>
              <a:tr h="288032">
                <a:tc>
                  <a:txBody>
                    <a:bodyPr/>
                    <a:lstStyle/>
                    <a:p>
                      <a:pPr algn="ctr"/>
                      <a:r>
                        <a:rPr lang="zh-TW" altLang="en-US" sz="1600" b="1" dirty="0" smtClean="0"/>
                        <a:t>日期</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出發地</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抵達地</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航空公司</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航班</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起飛時間</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抵達時間</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飛行時間</a:t>
                      </a:r>
                      <a:endParaRPr lang="zh-TW" altLang="en-US" sz="1600" b="1" dirty="0">
                        <a:latin typeface="微軟正黑體" pitchFamily="34" charset="-120"/>
                        <a:ea typeface="微軟正黑體" pitchFamily="34" charset="-120"/>
                      </a:endParaRPr>
                    </a:p>
                  </a:txBody>
                  <a:tcPr anchor="ctr"/>
                </a:tc>
              </a:tr>
              <a:tr h="288032">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5</a:t>
                      </a:r>
                      <a:r>
                        <a:rPr lang="zh-TW" altLang="en-US" sz="1600" b="1" dirty="0" smtClean="0">
                          <a:solidFill>
                            <a:schemeClr val="bg2">
                              <a:lumMod val="75000"/>
                            </a:schemeClr>
                          </a:solidFill>
                          <a:latin typeface="微軟正黑體" pitchFamily="34" charset="-120"/>
                          <a:ea typeface="微軟正黑體" pitchFamily="34" charset="-120"/>
                        </a:rPr>
                        <a:t>月</a:t>
                      </a:r>
                      <a:r>
                        <a:rPr lang="en-US" altLang="zh-TW" sz="1600" b="1" dirty="0" smtClean="0">
                          <a:solidFill>
                            <a:schemeClr val="bg2">
                              <a:lumMod val="75000"/>
                            </a:schemeClr>
                          </a:solidFill>
                          <a:latin typeface="微軟正黑體" pitchFamily="34" charset="-120"/>
                          <a:ea typeface="微軟正黑體" pitchFamily="34" charset="-120"/>
                        </a:rPr>
                        <a:t>31</a:t>
                      </a:r>
                      <a:r>
                        <a:rPr lang="zh-TW" altLang="en-US" sz="1600" b="1" dirty="0" smtClean="0">
                          <a:solidFill>
                            <a:schemeClr val="bg2">
                              <a:lumMod val="75000"/>
                            </a:schemeClr>
                          </a:solidFill>
                          <a:latin typeface="微軟正黑體" pitchFamily="34" charset="-120"/>
                          <a:ea typeface="微軟正黑體" pitchFamily="34" charset="-120"/>
                        </a:rPr>
                        <a:t>日</a:t>
                      </a:r>
                      <a:r>
                        <a:rPr lang="en-US" altLang="zh-TW" sz="1600" b="1" dirty="0" smtClean="0">
                          <a:solidFill>
                            <a:schemeClr val="bg2">
                              <a:lumMod val="75000"/>
                            </a:schemeClr>
                          </a:solidFill>
                          <a:latin typeface="微軟正黑體" pitchFamily="34" charset="-120"/>
                          <a:ea typeface="微軟正黑體" pitchFamily="34" charset="-120"/>
                        </a:rPr>
                        <a:t>(</a:t>
                      </a:r>
                      <a:r>
                        <a:rPr lang="zh-TW" altLang="en-US" sz="1600" b="1" dirty="0" smtClean="0">
                          <a:solidFill>
                            <a:schemeClr val="bg2">
                              <a:lumMod val="75000"/>
                            </a:schemeClr>
                          </a:solidFill>
                          <a:latin typeface="微軟正黑體" pitchFamily="34" charset="-120"/>
                          <a:ea typeface="微軟正黑體" pitchFamily="34" charset="-120"/>
                        </a:rPr>
                        <a:t>六</a:t>
                      </a:r>
                      <a:r>
                        <a:rPr lang="en-US" altLang="zh-TW" sz="1600" b="1" dirty="0" smtClean="0">
                          <a:solidFill>
                            <a:schemeClr val="bg2">
                              <a:lumMod val="75000"/>
                            </a:schemeClr>
                          </a:solidFill>
                          <a:latin typeface="微軟正黑體" pitchFamily="34" charset="-120"/>
                          <a:ea typeface="微軟正黑體" pitchFamily="34" charset="-120"/>
                        </a:rPr>
                        <a:t>)</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桃園</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香港</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國泰航空</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CX463</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0620</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0755</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1</a:t>
                      </a:r>
                      <a:r>
                        <a:rPr lang="zh-TW" altLang="en-US" sz="1600" b="1" dirty="0" smtClean="0">
                          <a:solidFill>
                            <a:schemeClr val="bg2">
                              <a:lumMod val="75000"/>
                            </a:schemeClr>
                          </a:solidFill>
                          <a:latin typeface="微軟正黑體" pitchFamily="34" charset="-120"/>
                          <a:ea typeface="微軟正黑體" pitchFamily="34" charset="-120"/>
                        </a:rPr>
                        <a:t>小時</a:t>
                      </a:r>
                      <a:r>
                        <a:rPr lang="en-US" altLang="zh-TW" sz="1600" b="1" dirty="0" smtClean="0">
                          <a:solidFill>
                            <a:schemeClr val="bg2">
                              <a:lumMod val="75000"/>
                            </a:schemeClr>
                          </a:solidFill>
                          <a:latin typeface="微軟正黑體" pitchFamily="34" charset="-120"/>
                          <a:ea typeface="微軟正黑體" pitchFamily="34" charset="-120"/>
                        </a:rPr>
                        <a:t>35</a:t>
                      </a:r>
                      <a:r>
                        <a:rPr lang="zh-TW" altLang="en-US" sz="1600" b="1" dirty="0" smtClean="0">
                          <a:solidFill>
                            <a:schemeClr val="bg2">
                              <a:lumMod val="75000"/>
                            </a:schemeClr>
                          </a:solidFill>
                          <a:latin typeface="微軟正黑體" pitchFamily="34" charset="-120"/>
                          <a:ea typeface="微軟正黑體" pitchFamily="34" charset="-120"/>
                        </a:rPr>
                        <a:t>分</a:t>
                      </a:r>
                      <a:endParaRPr lang="zh-TW" altLang="en-US" sz="1600" b="1" dirty="0">
                        <a:solidFill>
                          <a:schemeClr val="bg2">
                            <a:lumMod val="75000"/>
                          </a:schemeClr>
                        </a:solidFill>
                        <a:latin typeface="微軟正黑體" pitchFamily="34" charset="-120"/>
                        <a:ea typeface="微軟正黑體" pitchFamily="34" charset="-120"/>
                      </a:endParaRPr>
                    </a:p>
                  </a:txBody>
                  <a:tcPr anchor="ctr"/>
                </a:tc>
              </a:tr>
              <a:tr h="312792">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5</a:t>
                      </a:r>
                      <a:r>
                        <a:rPr lang="zh-TW" altLang="en-US" sz="1600" b="1" dirty="0" smtClean="0">
                          <a:solidFill>
                            <a:schemeClr val="bg2">
                              <a:lumMod val="75000"/>
                            </a:schemeClr>
                          </a:solidFill>
                          <a:latin typeface="微軟正黑體" pitchFamily="34" charset="-120"/>
                          <a:ea typeface="微軟正黑體" pitchFamily="34" charset="-120"/>
                        </a:rPr>
                        <a:t>月</a:t>
                      </a:r>
                      <a:r>
                        <a:rPr lang="en-US" altLang="zh-TW" sz="1600" b="1" dirty="0" smtClean="0">
                          <a:solidFill>
                            <a:schemeClr val="bg2">
                              <a:lumMod val="75000"/>
                            </a:schemeClr>
                          </a:solidFill>
                          <a:latin typeface="微軟正黑體" pitchFamily="34" charset="-120"/>
                          <a:ea typeface="微軟正黑體" pitchFamily="34" charset="-120"/>
                        </a:rPr>
                        <a:t>31</a:t>
                      </a:r>
                      <a:r>
                        <a:rPr lang="zh-TW" altLang="en-US" sz="1600" b="1" dirty="0" smtClean="0">
                          <a:solidFill>
                            <a:schemeClr val="bg2">
                              <a:lumMod val="75000"/>
                            </a:schemeClr>
                          </a:solidFill>
                          <a:latin typeface="微軟正黑體" pitchFamily="34" charset="-120"/>
                          <a:ea typeface="微軟正黑體" pitchFamily="34" charset="-120"/>
                        </a:rPr>
                        <a:t>日</a:t>
                      </a:r>
                      <a:r>
                        <a:rPr lang="en-US" altLang="zh-TW" sz="1600" b="1" dirty="0" smtClean="0">
                          <a:solidFill>
                            <a:schemeClr val="bg2">
                              <a:lumMod val="75000"/>
                            </a:schemeClr>
                          </a:solidFill>
                          <a:latin typeface="微軟正黑體" pitchFamily="34" charset="-120"/>
                          <a:ea typeface="微軟正黑體" pitchFamily="34" charset="-120"/>
                        </a:rPr>
                        <a:t>(</a:t>
                      </a:r>
                      <a:r>
                        <a:rPr lang="zh-TW" altLang="en-US" sz="1600" b="1" dirty="0" smtClean="0">
                          <a:solidFill>
                            <a:schemeClr val="bg2">
                              <a:lumMod val="75000"/>
                            </a:schemeClr>
                          </a:solidFill>
                          <a:latin typeface="微軟正黑體" pitchFamily="34" charset="-120"/>
                          <a:ea typeface="微軟正黑體" pitchFamily="34" charset="-120"/>
                        </a:rPr>
                        <a:t>六</a:t>
                      </a:r>
                      <a:r>
                        <a:rPr lang="en-US" altLang="zh-TW" sz="1600" b="1" dirty="0" smtClean="0">
                          <a:solidFill>
                            <a:schemeClr val="bg2">
                              <a:lumMod val="75000"/>
                            </a:schemeClr>
                          </a:solidFill>
                          <a:latin typeface="微軟正黑體" pitchFamily="34" charset="-120"/>
                          <a:ea typeface="微軟正黑體" pitchFamily="34" charset="-120"/>
                        </a:rPr>
                        <a:t>)</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香港</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雪梨</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國泰航空</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CX139</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0900</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2010</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9</a:t>
                      </a:r>
                      <a:r>
                        <a:rPr lang="zh-TW" altLang="en-US" sz="1600" b="1" dirty="0" smtClean="0">
                          <a:solidFill>
                            <a:schemeClr val="bg2">
                              <a:lumMod val="75000"/>
                            </a:schemeClr>
                          </a:solidFill>
                          <a:latin typeface="微軟正黑體" pitchFamily="34" charset="-120"/>
                          <a:ea typeface="微軟正黑體" pitchFamily="34" charset="-120"/>
                        </a:rPr>
                        <a:t>小時</a:t>
                      </a:r>
                      <a:r>
                        <a:rPr lang="en-US" altLang="zh-TW" sz="1600" b="1" dirty="0" smtClean="0">
                          <a:solidFill>
                            <a:schemeClr val="bg2">
                              <a:lumMod val="75000"/>
                            </a:schemeClr>
                          </a:solidFill>
                          <a:latin typeface="微軟正黑體" pitchFamily="34" charset="-120"/>
                          <a:ea typeface="微軟正黑體" pitchFamily="34" charset="-120"/>
                        </a:rPr>
                        <a:t>10</a:t>
                      </a:r>
                      <a:r>
                        <a:rPr lang="zh-TW" altLang="en-US" sz="1600" b="1" dirty="0" smtClean="0">
                          <a:solidFill>
                            <a:schemeClr val="bg2">
                              <a:lumMod val="75000"/>
                            </a:schemeClr>
                          </a:solidFill>
                          <a:latin typeface="微軟正黑體" pitchFamily="34" charset="-120"/>
                          <a:ea typeface="微軟正黑體" pitchFamily="34" charset="-120"/>
                        </a:rPr>
                        <a:t>分</a:t>
                      </a:r>
                      <a:endParaRPr lang="zh-TW" altLang="en-US" sz="1600" b="1" dirty="0">
                        <a:solidFill>
                          <a:schemeClr val="bg2">
                            <a:lumMod val="75000"/>
                          </a:schemeClr>
                        </a:solidFill>
                        <a:latin typeface="微軟正黑體" pitchFamily="34" charset="-120"/>
                        <a:ea typeface="微軟正黑體" pitchFamily="34" charset="-120"/>
                      </a:endParaRPr>
                    </a:p>
                  </a:txBody>
                  <a:tcPr anchor="ctr"/>
                </a:tc>
              </a:tr>
              <a:tr h="434320">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6</a:t>
                      </a:r>
                      <a:r>
                        <a:rPr lang="zh-TW" altLang="en-US" sz="1600" b="1" dirty="0" smtClean="0">
                          <a:solidFill>
                            <a:schemeClr val="bg2">
                              <a:lumMod val="75000"/>
                            </a:schemeClr>
                          </a:solidFill>
                          <a:latin typeface="微軟正黑體" pitchFamily="34" charset="-120"/>
                          <a:ea typeface="微軟正黑體" pitchFamily="34" charset="-120"/>
                        </a:rPr>
                        <a:t>月</a:t>
                      </a:r>
                      <a:r>
                        <a:rPr lang="en-US" altLang="zh-TW" sz="1600" b="1" dirty="0" smtClean="0">
                          <a:solidFill>
                            <a:schemeClr val="bg2">
                              <a:lumMod val="75000"/>
                            </a:schemeClr>
                          </a:solidFill>
                          <a:latin typeface="微軟正黑體" pitchFamily="34" charset="-120"/>
                          <a:ea typeface="微軟正黑體" pitchFamily="34" charset="-120"/>
                        </a:rPr>
                        <a:t>07</a:t>
                      </a:r>
                      <a:r>
                        <a:rPr lang="zh-TW" altLang="en-US" sz="1600" b="1" dirty="0" smtClean="0">
                          <a:solidFill>
                            <a:schemeClr val="bg2">
                              <a:lumMod val="75000"/>
                            </a:schemeClr>
                          </a:solidFill>
                          <a:latin typeface="微軟正黑體" pitchFamily="34" charset="-120"/>
                          <a:ea typeface="微軟正黑體" pitchFamily="34" charset="-120"/>
                        </a:rPr>
                        <a:t>日</a:t>
                      </a:r>
                      <a:r>
                        <a:rPr lang="en-US" altLang="zh-TW" sz="1600" b="1" dirty="0" smtClean="0">
                          <a:solidFill>
                            <a:schemeClr val="bg2">
                              <a:lumMod val="75000"/>
                            </a:schemeClr>
                          </a:solidFill>
                          <a:latin typeface="微軟正黑體" pitchFamily="34" charset="-120"/>
                          <a:ea typeface="微軟正黑體" pitchFamily="34" charset="-120"/>
                        </a:rPr>
                        <a:t>(</a:t>
                      </a:r>
                      <a:r>
                        <a:rPr lang="zh-TW" altLang="en-US" sz="1600" b="1" dirty="0" smtClean="0">
                          <a:solidFill>
                            <a:schemeClr val="bg2">
                              <a:lumMod val="75000"/>
                            </a:schemeClr>
                          </a:solidFill>
                          <a:latin typeface="微軟正黑體" pitchFamily="34" charset="-120"/>
                          <a:ea typeface="微軟正黑體" pitchFamily="34" charset="-120"/>
                        </a:rPr>
                        <a:t>六</a:t>
                      </a:r>
                      <a:r>
                        <a:rPr lang="en-US" altLang="zh-TW" sz="1600" b="1" dirty="0" smtClean="0">
                          <a:solidFill>
                            <a:schemeClr val="bg2">
                              <a:lumMod val="75000"/>
                            </a:schemeClr>
                          </a:solidFill>
                          <a:latin typeface="微軟正黑體" pitchFamily="34" charset="-120"/>
                          <a:ea typeface="微軟正黑體" pitchFamily="34" charset="-120"/>
                        </a:rPr>
                        <a:t>)</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凱恩斯</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香港</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國泰航空</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CX146</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1250</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1755</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7</a:t>
                      </a:r>
                      <a:r>
                        <a:rPr lang="zh-TW" altLang="en-US" sz="1600" b="1" dirty="0" smtClean="0">
                          <a:solidFill>
                            <a:schemeClr val="bg2">
                              <a:lumMod val="75000"/>
                            </a:schemeClr>
                          </a:solidFill>
                          <a:latin typeface="微軟正黑體" pitchFamily="34" charset="-120"/>
                          <a:ea typeface="微軟正黑體" pitchFamily="34" charset="-120"/>
                        </a:rPr>
                        <a:t>小時</a:t>
                      </a:r>
                      <a:r>
                        <a:rPr lang="en-US" altLang="zh-TW" sz="1600" b="1" dirty="0" smtClean="0">
                          <a:solidFill>
                            <a:schemeClr val="bg2">
                              <a:lumMod val="75000"/>
                            </a:schemeClr>
                          </a:solidFill>
                          <a:latin typeface="微軟正黑體" pitchFamily="34" charset="-120"/>
                          <a:ea typeface="微軟正黑體" pitchFamily="34" charset="-120"/>
                        </a:rPr>
                        <a:t>05</a:t>
                      </a:r>
                      <a:r>
                        <a:rPr lang="zh-TW" altLang="en-US" sz="1600" b="1" dirty="0" smtClean="0">
                          <a:solidFill>
                            <a:schemeClr val="bg2">
                              <a:lumMod val="75000"/>
                            </a:schemeClr>
                          </a:solidFill>
                          <a:latin typeface="微軟正黑體" pitchFamily="34" charset="-120"/>
                          <a:ea typeface="微軟正黑體" pitchFamily="34" charset="-120"/>
                        </a:rPr>
                        <a:t>分</a:t>
                      </a:r>
                    </a:p>
                  </a:txBody>
                  <a:tcPr anchor="ctr"/>
                </a:tc>
              </a:tr>
              <a:tr h="337552">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6</a:t>
                      </a:r>
                      <a:r>
                        <a:rPr lang="zh-TW" altLang="en-US" sz="1600" b="1" dirty="0" smtClean="0">
                          <a:solidFill>
                            <a:schemeClr val="bg2">
                              <a:lumMod val="75000"/>
                            </a:schemeClr>
                          </a:solidFill>
                          <a:latin typeface="微軟正黑體" pitchFamily="34" charset="-120"/>
                          <a:ea typeface="微軟正黑體" pitchFamily="34" charset="-120"/>
                        </a:rPr>
                        <a:t>月</a:t>
                      </a:r>
                      <a:r>
                        <a:rPr lang="en-US" altLang="zh-TW" sz="1600" b="1" dirty="0" smtClean="0">
                          <a:solidFill>
                            <a:schemeClr val="bg2">
                              <a:lumMod val="75000"/>
                            </a:schemeClr>
                          </a:solidFill>
                          <a:latin typeface="微軟正黑體" pitchFamily="34" charset="-120"/>
                          <a:ea typeface="微軟正黑體" pitchFamily="34" charset="-120"/>
                        </a:rPr>
                        <a:t>07</a:t>
                      </a:r>
                      <a:r>
                        <a:rPr lang="zh-TW" altLang="en-US" sz="1600" b="1" dirty="0" smtClean="0">
                          <a:solidFill>
                            <a:schemeClr val="bg2">
                              <a:lumMod val="75000"/>
                            </a:schemeClr>
                          </a:solidFill>
                          <a:latin typeface="微軟正黑體" pitchFamily="34" charset="-120"/>
                          <a:ea typeface="微軟正黑體" pitchFamily="34" charset="-120"/>
                        </a:rPr>
                        <a:t>日</a:t>
                      </a:r>
                      <a:r>
                        <a:rPr lang="en-US" altLang="zh-TW" sz="1600" b="1" dirty="0" smtClean="0">
                          <a:solidFill>
                            <a:schemeClr val="bg2">
                              <a:lumMod val="75000"/>
                            </a:schemeClr>
                          </a:solidFill>
                          <a:latin typeface="微軟正黑體" pitchFamily="34" charset="-120"/>
                          <a:ea typeface="微軟正黑體" pitchFamily="34" charset="-120"/>
                        </a:rPr>
                        <a:t>(</a:t>
                      </a:r>
                      <a:r>
                        <a:rPr lang="zh-TW" altLang="en-US" sz="1600" b="1" dirty="0" smtClean="0">
                          <a:solidFill>
                            <a:schemeClr val="bg2">
                              <a:lumMod val="75000"/>
                            </a:schemeClr>
                          </a:solidFill>
                          <a:latin typeface="微軟正黑體" pitchFamily="34" charset="-120"/>
                          <a:ea typeface="微軟正黑體" pitchFamily="34" charset="-120"/>
                        </a:rPr>
                        <a:t>六</a:t>
                      </a:r>
                      <a:r>
                        <a:rPr lang="en-US" altLang="zh-TW" sz="1600" b="1" dirty="0" smtClean="0">
                          <a:solidFill>
                            <a:schemeClr val="bg2">
                              <a:lumMod val="75000"/>
                            </a:schemeClr>
                          </a:solidFill>
                          <a:latin typeface="微軟正黑體" pitchFamily="34" charset="-120"/>
                          <a:ea typeface="微軟正黑體" pitchFamily="34" charset="-120"/>
                        </a:rPr>
                        <a:t>)</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 </a:t>
                      </a:r>
                      <a:r>
                        <a:rPr lang="zh-TW" altLang="en-US" sz="1600" b="1" dirty="0" smtClean="0">
                          <a:solidFill>
                            <a:schemeClr val="bg2">
                              <a:lumMod val="75000"/>
                            </a:schemeClr>
                          </a:solidFill>
                          <a:latin typeface="微軟正黑體" pitchFamily="34" charset="-120"/>
                          <a:ea typeface="微軟正黑體" pitchFamily="34" charset="-120"/>
                        </a:rPr>
                        <a:t>香港</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桃園</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bg2">
                              <a:lumMod val="75000"/>
                            </a:schemeClr>
                          </a:solidFill>
                          <a:latin typeface="微軟正黑體" pitchFamily="34" charset="-120"/>
                          <a:ea typeface="微軟正黑體" pitchFamily="34" charset="-120"/>
                        </a:rPr>
                        <a:t>國泰航空</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CX464</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1925</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2115</a:t>
                      </a:r>
                      <a:endParaRPr lang="zh-TW" altLang="en-US" sz="1600" b="1" dirty="0">
                        <a:solidFill>
                          <a:schemeClr val="bg2">
                            <a:lumMod val="75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bg2">
                              <a:lumMod val="75000"/>
                            </a:schemeClr>
                          </a:solidFill>
                          <a:latin typeface="微軟正黑體" pitchFamily="34" charset="-120"/>
                          <a:ea typeface="微軟正黑體" pitchFamily="34" charset="-120"/>
                        </a:rPr>
                        <a:t>1</a:t>
                      </a:r>
                      <a:r>
                        <a:rPr lang="zh-TW" altLang="en-US" sz="1600" b="1" dirty="0" smtClean="0">
                          <a:solidFill>
                            <a:schemeClr val="bg2">
                              <a:lumMod val="75000"/>
                            </a:schemeClr>
                          </a:solidFill>
                          <a:latin typeface="微軟正黑體" pitchFamily="34" charset="-120"/>
                          <a:ea typeface="微軟正黑體" pitchFamily="34" charset="-120"/>
                        </a:rPr>
                        <a:t>小時</a:t>
                      </a:r>
                      <a:r>
                        <a:rPr lang="en-US" altLang="zh-TW" sz="1600" b="1" dirty="0" smtClean="0">
                          <a:solidFill>
                            <a:schemeClr val="bg2">
                              <a:lumMod val="75000"/>
                            </a:schemeClr>
                          </a:solidFill>
                          <a:latin typeface="微軟正黑體" pitchFamily="34" charset="-120"/>
                          <a:ea typeface="微軟正黑體" pitchFamily="34" charset="-120"/>
                        </a:rPr>
                        <a:t>50</a:t>
                      </a:r>
                      <a:r>
                        <a:rPr lang="zh-TW" altLang="en-US" sz="1600" b="1" dirty="0" smtClean="0">
                          <a:solidFill>
                            <a:schemeClr val="bg2">
                              <a:lumMod val="75000"/>
                            </a:schemeClr>
                          </a:solidFill>
                          <a:latin typeface="微軟正黑體" pitchFamily="34" charset="-120"/>
                          <a:ea typeface="微軟正黑體" pitchFamily="34" charset="-120"/>
                        </a:rPr>
                        <a:t>分</a:t>
                      </a:r>
                    </a:p>
                  </a:txBody>
                  <a:tcPr anchor="ctr"/>
                </a:tc>
              </a:tr>
            </a:tbl>
          </a:graphicData>
        </a:graphic>
      </p:graphicFrame>
      <p:sp>
        <p:nvSpPr>
          <p:cNvPr id="6"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雪梨凱恩斯八天航</a:t>
            </a:r>
            <a:r>
              <a:rPr lang="zh-TW" altLang="en-US" sz="2800" b="1" dirty="0">
                <a:solidFill>
                  <a:schemeClr val="bg2"/>
                </a:solidFill>
              </a:rPr>
              <a:t>班說明</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544" y="-315416"/>
            <a:ext cx="158432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24544" y="1691516"/>
            <a:ext cx="4572000" cy="369332"/>
          </a:xfrm>
          <a:prstGeom prst="rect">
            <a:avLst/>
          </a:prstGeom>
        </p:spPr>
        <p:txBody>
          <a:bodyPr>
            <a:spAutoFit/>
          </a:bodyPr>
          <a:lstStyle/>
          <a:p>
            <a:r>
              <a:rPr lang="en-US" altLang="zh-TW" sz="1800" b="1" dirty="0" smtClean="0">
                <a:solidFill>
                  <a:srgbClr val="000000"/>
                </a:solidFill>
                <a:latin typeface="微軟正黑體" pitchFamily="34" charset="-120"/>
                <a:ea typeface="微軟正黑體" pitchFamily="34" charset="-120"/>
              </a:rPr>
              <a:t>【</a:t>
            </a:r>
            <a:r>
              <a:rPr lang="zh-TW" altLang="en-US" sz="1800" b="1" dirty="0" smtClean="0">
                <a:solidFill>
                  <a:srgbClr val="000000"/>
                </a:solidFill>
                <a:latin typeface="微軟正黑體" pitchFamily="34" charset="-120"/>
                <a:ea typeface="微軟正黑體" pitchFamily="34" charset="-120"/>
              </a:rPr>
              <a:t>雪梨凱恩斯八天</a:t>
            </a:r>
            <a:r>
              <a:rPr lang="en-US" altLang="zh-TW" sz="1800" b="1" dirty="0" smtClean="0">
                <a:solidFill>
                  <a:srgbClr val="000000"/>
                </a:solidFill>
                <a:latin typeface="微軟正黑體" pitchFamily="34" charset="-120"/>
                <a:ea typeface="微軟正黑體" pitchFamily="34" charset="-120"/>
              </a:rPr>
              <a:t>】</a:t>
            </a:r>
            <a:endParaRPr lang="zh-TW" altLang="en-US" sz="1800" b="1" dirty="0">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4187598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6"/>
          <p:cNvSpPr>
            <a:spLocks noGrp="1" noChangeArrowheads="1"/>
          </p:cNvSpPr>
          <p:nvPr>
            <p:ph type="sldNum" sz="quarter" idx="12"/>
          </p:nvPr>
        </p:nvSpPr>
        <p:spPr>
          <a:ln/>
        </p:spPr>
        <p:txBody>
          <a:bodyPr/>
          <a:lstStyle/>
          <a:p>
            <a:fld id="{D873084D-54D2-452C-B1D7-9162C12C85BE}" type="slidenum">
              <a:rPr lang="en-US" altLang="zh-TW"/>
              <a:pPr/>
              <a:t>18</a:t>
            </a:fld>
            <a:endParaRPr lang="en-US" altLang="zh-TW"/>
          </a:p>
        </p:txBody>
      </p:sp>
      <p:sp>
        <p:nvSpPr>
          <p:cNvPr id="31749" name="Rectangle 5"/>
          <p:cNvSpPr>
            <a:spLocks noChangeArrowheads="1"/>
          </p:cNvSpPr>
          <p:nvPr/>
        </p:nvSpPr>
        <p:spPr bwMode="auto">
          <a:xfrm>
            <a:off x="1895568"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雪梨凱恩斯八天行程簡表</a:t>
            </a:r>
            <a:endParaRPr lang="zh-TW" altLang="en-US" sz="2800" b="1" dirty="0">
              <a:solidFill>
                <a:schemeClr val="bg2"/>
              </a:solidFill>
            </a:endParaRPr>
          </a:p>
        </p:txBody>
      </p:sp>
      <p:sp>
        <p:nvSpPr>
          <p:cNvPr id="31764" name="Rectangle 20"/>
          <p:cNvSpPr>
            <a:spLocks noChangeArrowheads="1"/>
          </p:cNvSpPr>
          <p:nvPr/>
        </p:nvSpPr>
        <p:spPr bwMode="auto">
          <a:xfrm>
            <a:off x="0" y="2182813"/>
            <a:ext cx="9144000" cy="0"/>
          </a:xfrm>
          <a:prstGeom prst="rect">
            <a:avLst/>
          </a:prstGeom>
          <a:noFill/>
          <a:ln w="9525">
            <a:noFill/>
            <a:miter lim="800000"/>
            <a:headEnd/>
            <a:tailEnd/>
          </a:ln>
          <a:effectLst/>
        </p:spPr>
        <p:txBody>
          <a:bodyPr wrap="none" anchor="ctr">
            <a:spAutoFit/>
          </a:bodyPr>
          <a:lstStyle/>
          <a:p>
            <a:endParaRPr lang="zh-TW" altLang="en-US"/>
          </a:p>
        </p:txBody>
      </p:sp>
      <p:pic>
        <p:nvPicPr>
          <p:cNvPr id="90" name="Picture 3074"/>
          <p:cNvPicPr>
            <a:picLocks noChangeAspect="1" noChangeArrowheads="1"/>
          </p:cNvPicPr>
          <p:nvPr/>
        </p:nvPicPr>
        <p:blipFill>
          <a:blip r:embed="rId2" cstate="email"/>
          <a:srcRect/>
          <a:stretch>
            <a:fillRect/>
          </a:stretch>
        </p:blipFill>
        <p:spPr bwMode="auto">
          <a:xfrm>
            <a:off x="-324544" y="-387424"/>
            <a:ext cx="1584176" cy="1683187"/>
          </a:xfrm>
          <a:prstGeom prst="rect">
            <a:avLst/>
          </a:prstGeom>
          <a:noFill/>
          <a:ln w="9525">
            <a:noFill/>
            <a:miter lim="800000"/>
            <a:headEnd/>
            <a:tailEnd/>
          </a:ln>
        </p:spPr>
      </p:pic>
      <p:graphicFrame>
        <p:nvGraphicFramePr>
          <p:cNvPr id="4" name="表格 3"/>
          <p:cNvGraphicFramePr>
            <a:graphicFrameLocks noGrp="1"/>
          </p:cNvGraphicFramePr>
          <p:nvPr>
            <p:extLst>
              <p:ext uri="{D42A27DB-BD31-4B8C-83A1-F6EECF244321}">
                <p14:modId xmlns:p14="http://schemas.microsoft.com/office/powerpoint/2010/main" val="1470232327"/>
              </p:ext>
            </p:extLst>
          </p:nvPr>
        </p:nvGraphicFramePr>
        <p:xfrm>
          <a:off x="0" y="1579138"/>
          <a:ext cx="9140616" cy="5278862"/>
        </p:xfrm>
        <a:graphic>
          <a:graphicData uri="http://schemas.openxmlformats.org/drawingml/2006/table">
            <a:tbl>
              <a:tblPr firstRow="1" bandRow="1">
                <a:tableStyleId>{073A0DAA-6AF3-43AB-8588-CEC1D06C72B9}</a:tableStyleId>
              </a:tblPr>
              <a:tblGrid>
                <a:gridCol w="1027919"/>
                <a:gridCol w="4732721"/>
                <a:gridCol w="3379976"/>
              </a:tblGrid>
              <a:tr h="554462">
                <a:tc>
                  <a:txBody>
                    <a:bodyPr/>
                    <a:lstStyle/>
                    <a:p>
                      <a:pPr algn="ctr"/>
                      <a:r>
                        <a:rPr lang="zh-TW" altLang="en-US" sz="1800" b="1" dirty="0" smtClean="0">
                          <a:latin typeface="微軟正黑體" pitchFamily="34" charset="-120"/>
                          <a:ea typeface="微軟正黑體" pitchFamily="34" charset="-120"/>
                        </a:rPr>
                        <a:t>日期</a:t>
                      </a:r>
                      <a:endParaRPr lang="zh-TW" altLang="en-US" sz="1800" b="1" dirty="0">
                        <a:latin typeface="微軟正黑體" pitchFamily="34" charset="-120"/>
                        <a:ea typeface="微軟正黑體" pitchFamily="34" charset="-120"/>
                      </a:endParaRPr>
                    </a:p>
                  </a:txBody>
                  <a:tcPr anchor="ctr"/>
                </a:tc>
                <a:tc>
                  <a:txBody>
                    <a:bodyPr/>
                    <a:lstStyle/>
                    <a:p>
                      <a:pPr algn="ctr"/>
                      <a:r>
                        <a:rPr lang="zh-TW" altLang="en-US" sz="1800" b="1" dirty="0" smtClean="0">
                          <a:latin typeface="微軟正黑體" pitchFamily="34" charset="-120"/>
                          <a:ea typeface="微軟正黑體" pitchFamily="34" charset="-120"/>
                        </a:rPr>
                        <a:t>行程內容</a:t>
                      </a:r>
                      <a:endParaRPr lang="zh-TW" altLang="en-US" sz="1800" b="1" dirty="0">
                        <a:latin typeface="微軟正黑體" pitchFamily="34" charset="-120"/>
                        <a:ea typeface="微軟正黑體" pitchFamily="34" charset="-120"/>
                      </a:endParaRPr>
                    </a:p>
                  </a:txBody>
                  <a:tcPr anchor="ctr"/>
                </a:tc>
                <a:tc>
                  <a:txBody>
                    <a:bodyPr/>
                    <a:lstStyle/>
                    <a:p>
                      <a:pPr algn="ctr"/>
                      <a:r>
                        <a:rPr lang="zh-TW" altLang="en-US" sz="1800" b="1" dirty="0" smtClean="0">
                          <a:latin typeface="微軟正黑體" pitchFamily="34" charset="-120"/>
                          <a:ea typeface="微軟正黑體" pitchFamily="34" charset="-120"/>
                        </a:rPr>
                        <a:t>餐食住宿</a:t>
                      </a:r>
                      <a:endParaRPr lang="zh-TW" altLang="en-US" sz="1800" b="1" dirty="0">
                        <a:latin typeface="微軟正黑體" pitchFamily="34" charset="-120"/>
                        <a:ea typeface="微軟正黑體" pitchFamily="34" charset="-120"/>
                      </a:endParaRPr>
                    </a:p>
                  </a:txBody>
                  <a:tcPr anchor="ctr"/>
                </a:tc>
              </a:tr>
              <a:tr h="554462">
                <a:tc>
                  <a:txBody>
                    <a:bodyPr/>
                    <a:lstStyle/>
                    <a:p>
                      <a:pPr algn="ctr"/>
                      <a:r>
                        <a:rPr lang="zh-TW" altLang="en-US" sz="1400" b="1" dirty="0" smtClean="0">
                          <a:latin typeface="微軟正黑體" pitchFamily="34" charset="-120"/>
                          <a:ea typeface="微軟正黑體" pitchFamily="34" charset="-120"/>
                        </a:rPr>
                        <a:t>第一天</a:t>
                      </a:r>
                      <a:endParaRPr lang="en-US" altLang="zh-TW" sz="1400" b="1" dirty="0" smtClean="0">
                        <a:latin typeface="微軟正黑體" pitchFamily="34" charset="-120"/>
                        <a:ea typeface="微軟正黑體" pitchFamily="34" charset="-120"/>
                      </a:endParaRPr>
                    </a:p>
                    <a:p>
                      <a:pPr algn="ctr"/>
                      <a:r>
                        <a:rPr lang="en-US" altLang="zh-TW" sz="1400" b="1" dirty="0" smtClean="0">
                          <a:latin typeface="微軟正黑體" pitchFamily="34" charset="-120"/>
                          <a:ea typeface="微軟正黑體" pitchFamily="34" charset="-120"/>
                        </a:rPr>
                        <a:t>5</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31</a:t>
                      </a:r>
                      <a:r>
                        <a:rPr lang="zh-TW" altLang="en-US" sz="1400" b="1" dirty="0" smtClean="0">
                          <a:latin typeface="微軟正黑體" pitchFamily="34" charset="-120"/>
                          <a:ea typeface="微軟正黑體" pitchFamily="34" charset="-120"/>
                        </a:rPr>
                        <a:t>日</a:t>
                      </a:r>
                      <a:endParaRPr lang="en-US" altLang="zh-TW" sz="1400" b="1" dirty="0" smtClean="0">
                        <a:latin typeface="微軟正黑體" pitchFamily="34" charset="-120"/>
                        <a:ea typeface="微軟正黑體" pitchFamily="34" charset="-120"/>
                      </a:endParaRP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六</a:t>
                      </a:r>
                      <a:r>
                        <a:rPr lang="en-US" altLang="zh-TW" sz="1400" b="1" dirty="0" smtClean="0">
                          <a:latin typeface="微軟正黑體" pitchFamily="34" charset="-120"/>
                          <a:ea typeface="微軟正黑體" pitchFamily="34" charset="-120"/>
                        </a:rPr>
                        <a:t>)</a:t>
                      </a:r>
                      <a:endParaRPr lang="zh-TW" altLang="en-US" sz="1400" b="1" dirty="0">
                        <a:latin typeface="微軟正黑體" pitchFamily="34" charset="-120"/>
                        <a:ea typeface="微軟正黑體" pitchFamily="34" charset="-120"/>
                      </a:endParaRPr>
                    </a:p>
                  </a:txBody>
                  <a:tcPr anchor="ctr"/>
                </a:tc>
                <a:tc>
                  <a:txBody>
                    <a:bodyPr/>
                    <a:lstStyle/>
                    <a:p>
                      <a:r>
                        <a:rPr lang="zh-TW" altLang="en-US" sz="1600" b="1" dirty="0" smtClean="0">
                          <a:latin typeface="微軟正黑體" pitchFamily="34" charset="-120"/>
                          <a:ea typeface="微軟正黑體" pitchFamily="34" charset="-120"/>
                        </a:rPr>
                        <a:t>桃園</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香港</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雪梨</a:t>
                      </a:r>
                      <a:endParaRPr lang="en-US" altLang="zh-TW" sz="1600" b="1" dirty="0" smtClean="0">
                        <a:latin typeface="微軟正黑體" pitchFamily="34" charset="-120"/>
                        <a:ea typeface="微軟正黑體" pitchFamily="34" charset="-120"/>
                      </a:endParaRPr>
                    </a:p>
                    <a:p>
                      <a:r>
                        <a:rPr lang="zh-TW" altLang="en-US" sz="1600" b="1" dirty="0" smtClean="0">
                          <a:latin typeface="微軟正黑體" pitchFamily="34" charset="-120"/>
                          <a:ea typeface="微軟正黑體" pitchFamily="34" charset="-120"/>
                        </a:rPr>
                        <a:t>桃園</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香港         </a:t>
                      </a:r>
                      <a:r>
                        <a:rPr lang="en-US" altLang="zh-TW" sz="1600" b="1" dirty="0" smtClean="0">
                          <a:latin typeface="微軟正黑體" pitchFamily="34" charset="-120"/>
                          <a:ea typeface="微軟正黑體" pitchFamily="34" charset="-120"/>
                        </a:rPr>
                        <a:t>CX463    0620/0755</a:t>
                      </a:r>
                    </a:p>
                    <a:p>
                      <a:r>
                        <a:rPr lang="zh-TW" altLang="en-US" sz="1600" b="1" dirty="0" smtClean="0">
                          <a:latin typeface="微軟正黑體" pitchFamily="34" charset="-120"/>
                          <a:ea typeface="微軟正黑體" pitchFamily="34" charset="-120"/>
                        </a:rPr>
                        <a:t>香港</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雪梨         </a:t>
                      </a:r>
                      <a:r>
                        <a:rPr lang="en-US" altLang="zh-TW" sz="1600" b="1" dirty="0" smtClean="0">
                          <a:latin typeface="微軟正黑體" pitchFamily="34" charset="-120"/>
                          <a:ea typeface="微軟正黑體" pitchFamily="34" charset="-120"/>
                        </a:rPr>
                        <a:t>CX139    0900/2010</a:t>
                      </a:r>
                      <a:endParaRPr lang="zh-TW" altLang="en-US" sz="1600" b="1" dirty="0">
                        <a:latin typeface="微軟正黑體" pitchFamily="34" charset="-120"/>
                        <a:ea typeface="微軟正黑體" pitchFamily="34" charset="-120"/>
                      </a:endParaRP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 機上</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機上</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機上</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 </a:t>
                      </a:r>
                      <a:r>
                        <a:rPr lang="en-US" altLang="zh-TW" sz="1400" b="1" dirty="0" smtClean="0">
                          <a:latin typeface="微軟正黑體" pitchFamily="34" charset="-120"/>
                          <a:ea typeface="微軟正黑體" pitchFamily="34" charset="-120"/>
                        </a:rPr>
                        <a:t>SYD Grace Hotel</a:t>
                      </a:r>
                      <a:endParaRPr lang="zh-TW" altLang="en-US" sz="1400" b="1" dirty="0">
                        <a:latin typeface="微軟正黑體" pitchFamily="34" charset="-120"/>
                        <a:ea typeface="微軟正黑體" pitchFamily="34" charset="-120"/>
                      </a:endParaRPr>
                    </a:p>
                  </a:txBody>
                  <a:tcPr/>
                </a:tc>
              </a:tr>
              <a:tr h="554462">
                <a:tc>
                  <a:txBody>
                    <a:bodyPr/>
                    <a:lstStyle/>
                    <a:p>
                      <a:pPr algn="ctr"/>
                      <a:r>
                        <a:rPr lang="zh-TW" altLang="en-US" sz="1400" b="1" dirty="0" smtClean="0">
                          <a:latin typeface="微軟正黑體" pitchFamily="34" charset="-120"/>
                          <a:ea typeface="微軟正黑體" pitchFamily="34" charset="-120"/>
                        </a:rPr>
                        <a:t>第二天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01</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日</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雪梨</a:t>
                      </a:r>
                      <a:r>
                        <a:rPr lang="en-US" altLang="zh-TW" sz="1600" b="1" dirty="0" smtClean="0">
                          <a:latin typeface="微軟正黑體" pitchFamily="34" charset="-120"/>
                          <a:ea typeface="微軟正黑體" pitchFamily="34" charset="-120"/>
                        </a:rPr>
                        <a:t>[2014</a:t>
                      </a:r>
                      <a:r>
                        <a:rPr lang="zh-TW" altLang="en-US" sz="1600" b="1" dirty="0" smtClean="0">
                          <a:latin typeface="微軟正黑體" pitchFamily="34" charset="-120"/>
                          <a:ea typeface="微軟正黑體" pitchFamily="34" charset="-120"/>
                        </a:rPr>
                        <a:t>雪梨年會開幕式、雪梨大橋徒步體驗</a:t>
                      </a:r>
                      <a:r>
                        <a:rPr lang="en-US" altLang="zh-TW" sz="1600" b="1" dirty="0" smtClean="0">
                          <a:latin typeface="微軟正黑體" pitchFamily="34" charset="-120"/>
                          <a:ea typeface="微軟正黑體" pitchFamily="34" charset="-120"/>
                        </a:rPr>
                        <a:t>]</a:t>
                      </a:r>
                    </a:p>
                    <a:p>
                      <a:r>
                        <a:rPr lang="en-US" altLang="zh-TW" sz="1600" b="1" dirty="0" smtClean="0">
                          <a:latin typeface="微軟正黑體" pitchFamily="34" charset="-120"/>
                          <a:ea typeface="微軟正黑體" pitchFamily="34" charset="-120"/>
                        </a:rPr>
                        <a:t>0930-1130   </a:t>
                      </a:r>
                      <a:r>
                        <a:rPr lang="zh-TW" altLang="en-US" sz="1600" b="1" dirty="0" smtClean="0">
                          <a:latin typeface="微軟正黑體" pitchFamily="34" charset="-120"/>
                          <a:ea typeface="微軟正黑體" pitchFamily="34" charset="-120"/>
                        </a:rPr>
                        <a:t>第一場開幕式</a:t>
                      </a:r>
                    </a:p>
                    <a:p>
                      <a:r>
                        <a:rPr lang="en-US" altLang="zh-TW" sz="1600" b="1" dirty="0" smtClean="0">
                          <a:latin typeface="微軟正黑體" pitchFamily="34" charset="-120"/>
                          <a:ea typeface="微軟正黑體" pitchFamily="34" charset="-120"/>
                        </a:rPr>
                        <a:t>1530-1730   </a:t>
                      </a:r>
                      <a:r>
                        <a:rPr lang="zh-TW" altLang="en-US" sz="1600" b="1" dirty="0" smtClean="0">
                          <a:latin typeface="微軟正黑體" pitchFamily="34" charset="-120"/>
                          <a:ea typeface="微軟正黑體" pitchFamily="34" charset="-120"/>
                        </a:rPr>
                        <a:t>第二場開幕式</a:t>
                      </a: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飯店內</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Hard</a:t>
                      </a:r>
                      <a:r>
                        <a:rPr lang="en-US" altLang="zh-TW" sz="1400" b="1" baseline="0" dirty="0" smtClean="0">
                          <a:latin typeface="微軟正黑體" pitchFamily="34" charset="-120"/>
                          <a:ea typeface="微軟正黑體" pitchFamily="34" charset="-120"/>
                        </a:rPr>
                        <a:t> Rock</a:t>
                      </a:r>
                      <a:r>
                        <a:rPr lang="zh-TW" altLang="en-US" sz="1400" b="1" baseline="0" dirty="0" smtClean="0">
                          <a:latin typeface="微軟正黑體" pitchFamily="34" charset="-120"/>
                          <a:ea typeface="微軟正黑體" pitchFamily="34" charset="-120"/>
                        </a:rPr>
                        <a:t>碳烤豬排</a:t>
                      </a:r>
                      <a:endParaRPr lang="zh-TW" altLang="en-US"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雪梨塔旋轉餐廳自助餐</a:t>
                      </a: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SYD Grace Hotel</a:t>
                      </a:r>
                      <a:endParaRPr lang="zh-TW" altLang="en-US" sz="1400" b="1" dirty="0" smtClean="0">
                        <a:latin typeface="微軟正黑體" pitchFamily="34" charset="-120"/>
                        <a:ea typeface="微軟正黑體" pitchFamily="34" charset="-120"/>
                      </a:endParaRPr>
                    </a:p>
                  </a:txBody>
                  <a:tcPr/>
                </a:tc>
              </a:tr>
              <a:tr h="554462">
                <a:tc>
                  <a:txBody>
                    <a:bodyPr/>
                    <a:lstStyle/>
                    <a:p>
                      <a:pPr algn="ctr"/>
                      <a:r>
                        <a:rPr lang="zh-TW" altLang="en-US" sz="1400" b="1" dirty="0" smtClean="0">
                          <a:latin typeface="微軟正黑體" pitchFamily="34" charset="-120"/>
                          <a:ea typeface="微軟正黑體" pitchFamily="34" charset="-120"/>
                        </a:rPr>
                        <a:t>第三天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02</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一</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雪梨</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藍山國家公園</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搭乘纜車</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雪梨</a:t>
                      </a:r>
                      <a:r>
                        <a:rPr lang="en-US" altLang="zh-TW" sz="1600" b="1" dirty="0" smtClean="0">
                          <a:latin typeface="微軟正黑體" pitchFamily="34" charset="-120"/>
                          <a:ea typeface="微軟正黑體" pitchFamily="34" charset="-120"/>
                        </a:rPr>
                        <a:t/>
                      </a:r>
                      <a:br>
                        <a:rPr lang="en-US" altLang="zh-TW" sz="1600" b="1" dirty="0" smtClean="0">
                          <a:latin typeface="微軟正黑體" pitchFamily="34" charset="-120"/>
                          <a:ea typeface="微軟正黑體" pitchFamily="34" charset="-120"/>
                        </a:rPr>
                      </a:br>
                      <a:endParaRPr lang="zh-TW" altLang="en-US" sz="1600" b="1" dirty="0">
                        <a:latin typeface="微軟正黑體" pitchFamily="34" charset="-120"/>
                        <a:ea typeface="微軟正黑體" pitchFamily="34" charset="-120"/>
                      </a:endParaRP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飯店內</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中式午餐</a:t>
                      </a: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中式料理</a:t>
                      </a: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SYD Grace </a:t>
                      </a:r>
                      <a:r>
                        <a:rPr lang="en-US" altLang="zh-TW" sz="1400" b="1" baseline="0" dirty="0" smtClean="0">
                          <a:latin typeface="微軟正黑體" pitchFamily="34" charset="-120"/>
                          <a:ea typeface="微軟正黑體" pitchFamily="34" charset="-120"/>
                        </a:rPr>
                        <a:t>Hotel</a:t>
                      </a:r>
                      <a:r>
                        <a:rPr lang="zh-TW" altLang="en-US" sz="1400" b="1" baseline="0" dirty="0" smtClean="0">
                          <a:latin typeface="微軟正黑體" pitchFamily="34" charset="-120"/>
                          <a:ea typeface="微軟正黑體" pitchFamily="34" charset="-120"/>
                        </a:rPr>
                        <a:t>或同級</a:t>
                      </a:r>
                      <a:endParaRPr lang="zh-TW" altLang="en-US" sz="1400" b="1" dirty="0" smtClean="0">
                        <a:latin typeface="微軟正黑體" pitchFamily="34" charset="-120"/>
                        <a:ea typeface="微軟正黑體" pitchFamily="34" charset="-120"/>
                      </a:endParaRPr>
                    </a:p>
                  </a:txBody>
                  <a:tcPr/>
                </a:tc>
              </a:tr>
              <a:tr h="554462">
                <a:tc>
                  <a:txBody>
                    <a:bodyPr/>
                    <a:lstStyle/>
                    <a:p>
                      <a:pPr algn="ctr"/>
                      <a:r>
                        <a:rPr lang="zh-TW" altLang="en-US" sz="1400" b="1" dirty="0" smtClean="0">
                          <a:latin typeface="微軟正黑體" pitchFamily="34" charset="-120"/>
                          <a:ea typeface="微軟正黑體" pitchFamily="34" charset="-120"/>
                        </a:rPr>
                        <a:t>第四天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03</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二</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雪梨</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凱恩斯夜間動物園</a:t>
                      </a:r>
                      <a:endParaRPr lang="en-US" altLang="zh-TW" sz="1600" b="1" dirty="0" smtClean="0">
                        <a:latin typeface="微軟正黑體" pitchFamily="34" charset="-120"/>
                        <a:ea typeface="微軟正黑體" pitchFamily="34" charset="-120"/>
                      </a:endParaRPr>
                    </a:p>
                    <a:p>
                      <a:r>
                        <a:rPr lang="zh-TW" altLang="en-US" sz="1600" b="1" dirty="0" smtClean="0">
                          <a:latin typeface="微軟正黑體" pitchFamily="34" charset="-120"/>
                          <a:ea typeface="微軟正黑體" pitchFamily="34" charset="-120"/>
                        </a:rPr>
                        <a:t>搭飛機</a:t>
                      </a:r>
                      <a:endParaRPr lang="en-US" altLang="zh-TW" sz="1600" b="1" dirty="0" smtClean="0">
                        <a:latin typeface="微軟正黑體" pitchFamily="34" charset="-120"/>
                        <a:ea typeface="微軟正黑體" pitchFamily="34" charset="-120"/>
                      </a:endParaRPr>
                    </a:p>
                    <a:p>
                      <a:r>
                        <a:rPr lang="en-US" altLang="zh-TW" sz="1600" b="1" dirty="0" smtClean="0">
                          <a:latin typeface="微軟正黑體" pitchFamily="34" charset="-120"/>
                          <a:ea typeface="微軟正黑體" pitchFamily="34" charset="-120"/>
                        </a:rPr>
                        <a:t>0700-0800   </a:t>
                      </a:r>
                      <a:r>
                        <a:rPr lang="zh-TW" altLang="en-US" sz="1600" b="1" dirty="0" smtClean="0">
                          <a:latin typeface="微軟正黑體" pitchFamily="34" charset="-120"/>
                          <a:ea typeface="微軟正黑體" pitchFamily="34" charset="-120"/>
                        </a:rPr>
                        <a:t>亞太早餐會</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時間暫訂</a:t>
                      </a:r>
                      <a:r>
                        <a:rPr lang="en-US" altLang="zh-TW" sz="1600" b="1" dirty="0" smtClean="0">
                          <a:latin typeface="微軟正黑體" pitchFamily="34" charset="-120"/>
                          <a:ea typeface="微軟正黑體" pitchFamily="34" charset="-120"/>
                        </a:rPr>
                        <a:t>, </a:t>
                      </a:r>
                      <a:r>
                        <a:rPr lang="zh-TW" altLang="en-US" sz="1600" b="1" dirty="0" smtClean="0">
                          <a:latin typeface="微軟正黑體" pitchFamily="34" charset="-120"/>
                          <a:ea typeface="微軟正黑體" pitchFamily="34" charset="-120"/>
                        </a:rPr>
                        <a:t>自費參加</a:t>
                      </a:r>
                      <a:r>
                        <a:rPr lang="en-US" altLang="zh-TW" sz="1600" b="1" dirty="0" smtClean="0">
                          <a:latin typeface="微軟正黑體" pitchFamily="34" charset="-120"/>
                          <a:ea typeface="微軟正黑體" pitchFamily="34" charset="-120"/>
                        </a:rPr>
                        <a:t>)</a:t>
                      </a: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飯店內</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中式料理</a:t>
                      </a: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動物園內晚餐</a:t>
                      </a: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Palm</a:t>
                      </a:r>
                      <a:r>
                        <a:rPr lang="en-US" altLang="zh-TW" sz="1400" b="1" baseline="0" dirty="0" smtClean="0">
                          <a:latin typeface="微軟正黑體" pitchFamily="34" charset="-120"/>
                          <a:ea typeface="微軟正黑體" pitchFamily="34" charset="-120"/>
                        </a:rPr>
                        <a:t> Cove </a:t>
                      </a:r>
                      <a:r>
                        <a:rPr lang="en-US" altLang="zh-TW" sz="1400" b="1" baseline="0" dirty="0" err="1" smtClean="0">
                          <a:latin typeface="微軟正黑體" pitchFamily="34" charset="-120"/>
                          <a:ea typeface="微軟正黑體" pitchFamily="34" charset="-120"/>
                        </a:rPr>
                        <a:t>Novotel</a:t>
                      </a:r>
                      <a:r>
                        <a:rPr lang="en-US" altLang="zh-TW" sz="1400" b="1" baseline="0" dirty="0" smtClean="0">
                          <a:latin typeface="微軟正黑體" pitchFamily="34" charset="-120"/>
                          <a:ea typeface="微軟正黑體" pitchFamily="34" charset="-120"/>
                        </a:rPr>
                        <a:t>  Hotel</a:t>
                      </a:r>
                      <a:r>
                        <a:rPr lang="zh-TW" altLang="en-US" sz="1400" b="1" baseline="0" dirty="0" smtClean="0">
                          <a:latin typeface="微軟正黑體" pitchFamily="34" charset="-120"/>
                          <a:ea typeface="微軟正黑體" pitchFamily="34" charset="-120"/>
                        </a:rPr>
                        <a:t>或同級</a:t>
                      </a:r>
                      <a:endParaRPr lang="zh-TW" altLang="en-US" sz="1400" b="1" dirty="0" smtClean="0">
                        <a:latin typeface="微軟正黑體" pitchFamily="34" charset="-120"/>
                        <a:ea typeface="微軟正黑體" pitchFamily="34" charset="-120"/>
                      </a:endParaRPr>
                    </a:p>
                  </a:txBody>
                  <a:tcPr/>
                </a:tc>
              </a:tr>
              <a:tr h="922602">
                <a:tc>
                  <a:txBody>
                    <a:bodyPr/>
                    <a:lstStyle/>
                    <a:p>
                      <a:pPr algn="ctr"/>
                      <a:r>
                        <a:rPr lang="zh-TW" altLang="en-US" sz="1400" b="1" dirty="0" smtClean="0">
                          <a:latin typeface="微軟正黑體" pitchFamily="34" charset="-120"/>
                          <a:ea typeface="微軟正黑體" pitchFamily="34" charset="-120"/>
                        </a:rPr>
                        <a:t>第五天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04</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三</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凱恩斯</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道格拉斯港、銀梭號、大堡礁</a:t>
                      </a:r>
                      <a:r>
                        <a:rPr lang="en-US" altLang="zh-TW" sz="1600" b="1" dirty="0" smtClean="0">
                          <a:latin typeface="微軟正黑體" pitchFamily="34" charset="-120"/>
                          <a:ea typeface="微軟正黑體" pitchFamily="34" charset="-120"/>
                        </a:rPr>
                        <a:t>]</a:t>
                      </a:r>
                      <a:br>
                        <a:rPr lang="en-US" altLang="zh-TW" sz="1600" b="1" dirty="0" smtClean="0">
                          <a:latin typeface="微軟正黑體" pitchFamily="34" charset="-120"/>
                          <a:ea typeface="微軟正黑體" pitchFamily="34" charset="-120"/>
                        </a:rPr>
                      </a:br>
                      <a:endParaRPr lang="zh-TW" altLang="en-US" sz="1600" b="1" dirty="0">
                        <a:latin typeface="微軟正黑體" pitchFamily="34" charset="-120"/>
                        <a:ea typeface="微軟正黑體" pitchFamily="34" charset="-120"/>
                      </a:endParaRP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飯店內</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海鮮自助餐</a:t>
                      </a: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飯店西式套餐</a:t>
                      </a:r>
                      <a:endParaRPr lang="en-US" altLang="zh-TW" sz="1400" b="1" dirty="0" smtClean="0">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Palm</a:t>
                      </a:r>
                      <a:r>
                        <a:rPr lang="en-US" altLang="zh-TW" sz="1400" b="1" baseline="0" dirty="0" smtClean="0">
                          <a:latin typeface="微軟正黑體" pitchFamily="34" charset="-120"/>
                          <a:ea typeface="微軟正黑體" pitchFamily="34" charset="-120"/>
                        </a:rPr>
                        <a:t> </a:t>
                      </a:r>
                      <a:r>
                        <a:rPr lang="en-US" altLang="zh-TW" sz="1400" b="1" baseline="0" dirty="0" err="1" smtClean="0">
                          <a:latin typeface="微軟正黑體" pitchFamily="34" charset="-120"/>
                          <a:ea typeface="微軟正黑體" pitchFamily="34" charset="-120"/>
                        </a:rPr>
                        <a:t>Cov</a:t>
                      </a:r>
                      <a:r>
                        <a:rPr lang="en-US" altLang="zh-TW" sz="1400" b="1" baseline="0" dirty="0" smtClean="0">
                          <a:latin typeface="微軟正黑體" pitchFamily="34" charset="-120"/>
                          <a:ea typeface="微軟正黑體" pitchFamily="34" charset="-120"/>
                        </a:rPr>
                        <a:t> </a:t>
                      </a:r>
                      <a:r>
                        <a:rPr lang="en-US" altLang="zh-TW" sz="1400" b="1" baseline="0" dirty="0" err="1" smtClean="0">
                          <a:latin typeface="微軟正黑體" pitchFamily="34" charset="-120"/>
                          <a:ea typeface="微軟正黑體" pitchFamily="34" charset="-120"/>
                        </a:rPr>
                        <a:t>Novotel</a:t>
                      </a:r>
                      <a:r>
                        <a:rPr lang="en-US" altLang="zh-TW" sz="1400" b="1" baseline="0" dirty="0" smtClean="0">
                          <a:latin typeface="微軟正黑體" pitchFamily="34" charset="-120"/>
                          <a:ea typeface="微軟正黑體" pitchFamily="34" charset="-120"/>
                        </a:rPr>
                        <a:t>  Hotel</a:t>
                      </a:r>
                      <a:r>
                        <a:rPr lang="zh-TW" altLang="en-US" sz="1400" b="1" baseline="0" dirty="0" smtClean="0">
                          <a:latin typeface="微軟正黑體" pitchFamily="34" charset="-120"/>
                          <a:ea typeface="微軟正黑體" pitchFamily="34" charset="-120"/>
                        </a:rPr>
                        <a:t>或同級</a:t>
                      </a:r>
                      <a:endParaRPr lang="zh-TW" altLang="en-US" sz="1400" b="1" dirty="0" smtClean="0">
                        <a:latin typeface="微軟正黑體" pitchFamily="34" charset="-120"/>
                        <a:ea typeface="微軟正黑體" pitchFamily="34" charset="-120"/>
                      </a:endParaRPr>
                    </a:p>
                  </a:txBody>
                  <a:tcPr/>
                </a:tc>
              </a:tr>
            </a:tbl>
          </a:graphicData>
        </a:graphic>
      </p:graphicFrame>
    </p:spTree>
    <p:extLst>
      <p:ext uri="{BB962C8B-B14F-4D97-AF65-F5344CB8AC3E}">
        <p14:creationId xmlns:p14="http://schemas.microsoft.com/office/powerpoint/2010/main" val="2144529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6"/>
          <p:cNvSpPr>
            <a:spLocks noGrp="1" noChangeArrowheads="1"/>
          </p:cNvSpPr>
          <p:nvPr>
            <p:ph type="sldNum" sz="quarter" idx="12"/>
          </p:nvPr>
        </p:nvSpPr>
        <p:spPr>
          <a:ln/>
        </p:spPr>
        <p:txBody>
          <a:bodyPr/>
          <a:lstStyle/>
          <a:p>
            <a:fld id="{D873084D-54D2-452C-B1D7-9162C12C85BE}" type="slidenum">
              <a:rPr lang="en-US" altLang="zh-TW"/>
              <a:pPr/>
              <a:t>19</a:t>
            </a:fld>
            <a:endParaRPr lang="en-US" altLang="zh-TW"/>
          </a:p>
        </p:txBody>
      </p:sp>
      <p:sp>
        <p:nvSpPr>
          <p:cNvPr id="31749"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a:solidFill>
                  <a:schemeClr val="bg2"/>
                </a:solidFill>
              </a:rPr>
              <a:t>雪梨凱恩斯八天行程簡表</a:t>
            </a:r>
          </a:p>
        </p:txBody>
      </p:sp>
      <p:sp>
        <p:nvSpPr>
          <p:cNvPr id="31764" name="Rectangle 20"/>
          <p:cNvSpPr>
            <a:spLocks noChangeArrowheads="1"/>
          </p:cNvSpPr>
          <p:nvPr/>
        </p:nvSpPr>
        <p:spPr bwMode="auto">
          <a:xfrm>
            <a:off x="0" y="2182813"/>
            <a:ext cx="9144000" cy="0"/>
          </a:xfrm>
          <a:prstGeom prst="rect">
            <a:avLst/>
          </a:prstGeom>
          <a:noFill/>
          <a:ln w="9525">
            <a:noFill/>
            <a:miter lim="800000"/>
            <a:headEnd/>
            <a:tailEnd/>
          </a:ln>
          <a:effectLst/>
        </p:spPr>
        <p:txBody>
          <a:bodyPr wrap="none" anchor="ctr">
            <a:spAutoFit/>
          </a:bodyPr>
          <a:lstStyle/>
          <a:p>
            <a:endParaRPr lang="zh-TW" altLang="en-US"/>
          </a:p>
        </p:txBody>
      </p:sp>
      <p:pic>
        <p:nvPicPr>
          <p:cNvPr id="90" name="Picture 3074"/>
          <p:cNvPicPr>
            <a:picLocks noChangeAspect="1" noChangeArrowheads="1"/>
          </p:cNvPicPr>
          <p:nvPr/>
        </p:nvPicPr>
        <p:blipFill>
          <a:blip r:embed="rId2" cstate="email"/>
          <a:srcRect/>
          <a:stretch>
            <a:fillRect/>
          </a:stretch>
        </p:blipFill>
        <p:spPr bwMode="auto">
          <a:xfrm>
            <a:off x="-324544" y="-387424"/>
            <a:ext cx="1584176" cy="1683187"/>
          </a:xfrm>
          <a:prstGeom prst="rect">
            <a:avLst/>
          </a:prstGeom>
          <a:noFill/>
          <a:ln w="9525">
            <a:noFill/>
            <a:miter lim="800000"/>
            <a:headEnd/>
            <a:tailEnd/>
          </a:ln>
        </p:spPr>
      </p:pic>
      <p:graphicFrame>
        <p:nvGraphicFramePr>
          <p:cNvPr id="4" name="表格 3"/>
          <p:cNvGraphicFramePr>
            <a:graphicFrameLocks noGrp="1"/>
          </p:cNvGraphicFramePr>
          <p:nvPr>
            <p:extLst>
              <p:ext uri="{D42A27DB-BD31-4B8C-83A1-F6EECF244321}">
                <p14:modId xmlns:p14="http://schemas.microsoft.com/office/powerpoint/2010/main" val="1244838354"/>
              </p:ext>
            </p:extLst>
          </p:nvPr>
        </p:nvGraphicFramePr>
        <p:xfrm>
          <a:off x="89755" y="1988840"/>
          <a:ext cx="8964489" cy="3977390"/>
        </p:xfrm>
        <a:graphic>
          <a:graphicData uri="http://schemas.openxmlformats.org/drawingml/2006/table">
            <a:tbl>
              <a:tblPr firstRow="1" bandRow="1">
                <a:tableStyleId>{073A0DAA-6AF3-43AB-8588-CEC1D06C72B9}</a:tableStyleId>
              </a:tblPr>
              <a:tblGrid>
                <a:gridCol w="1008112"/>
                <a:gridCol w="5256584"/>
                <a:gridCol w="2699793"/>
              </a:tblGrid>
              <a:tr h="554462">
                <a:tc>
                  <a:txBody>
                    <a:bodyPr/>
                    <a:lstStyle/>
                    <a:p>
                      <a:pPr algn="ctr"/>
                      <a:r>
                        <a:rPr lang="zh-TW" altLang="en-US" sz="1800" b="1" dirty="0" smtClean="0">
                          <a:latin typeface="微軟正黑體" pitchFamily="34" charset="-120"/>
                          <a:ea typeface="微軟正黑體" pitchFamily="34" charset="-120"/>
                        </a:rPr>
                        <a:t>日期</a:t>
                      </a:r>
                      <a:endParaRPr lang="zh-TW" altLang="en-US" sz="1800" b="1" dirty="0">
                        <a:latin typeface="微軟正黑體" pitchFamily="34" charset="-120"/>
                        <a:ea typeface="微軟正黑體" pitchFamily="34" charset="-120"/>
                      </a:endParaRPr>
                    </a:p>
                  </a:txBody>
                  <a:tcPr anchor="ctr"/>
                </a:tc>
                <a:tc>
                  <a:txBody>
                    <a:bodyPr/>
                    <a:lstStyle/>
                    <a:p>
                      <a:pPr algn="ctr"/>
                      <a:r>
                        <a:rPr lang="zh-TW" altLang="en-US" sz="1800" b="1" dirty="0" smtClean="0">
                          <a:latin typeface="微軟正黑體" pitchFamily="34" charset="-120"/>
                          <a:ea typeface="微軟正黑體" pitchFamily="34" charset="-120"/>
                        </a:rPr>
                        <a:t>行程內容</a:t>
                      </a:r>
                      <a:endParaRPr lang="zh-TW" altLang="en-US" sz="1800" b="1" dirty="0">
                        <a:latin typeface="微軟正黑體" pitchFamily="34" charset="-120"/>
                        <a:ea typeface="微軟正黑體" pitchFamily="34" charset="-120"/>
                      </a:endParaRPr>
                    </a:p>
                  </a:txBody>
                  <a:tcPr anchor="ctr"/>
                </a:tc>
                <a:tc>
                  <a:txBody>
                    <a:bodyPr/>
                    <a:lstStyle/>
                    <a:p>
                      <a:pPr algn="ctr"/>
                      <a:r>
                        <a:rPr lang="zh-TW" altLang="en-US" sz="1800" b="1" dirty="0" smtClean="0">
                          <a:latin typeface="微軟正黑體" pitchFamily="34" charset="-120"/>
                          <a:ea typeface="微軟正黑體" pitchFamily="34" charset="-120"/>
                        </a:rPr>
                        <a:t>餐食住宿</a:t>
                      </a:r>
                      <a:endParaRPr lang="zh-TW" altLang="en-US" sz="1800" b="1" dirty="0">
                        <a:latin typeface="微軟正黑體" pitchFamily="34" charset="-120"/>
                        <a:ea typeface="微軟正黑體" pitchFamily="34" charset="-120"/>
                      </a:endParaRPr>
                    </a:p>
                  </a:txBody>
                  <a:tcPr anchor="ctr"/>
                </a:tc>
              </a:tr>
              <a:tr h="554462">
                <a:tc>
                  <a:txBody>
                    <a:bodyPr/>
                    <a:lstStyle/>
                    <a:p>
                      <a:pPr algn="ctr"/>
                      <a:r>
                        <a:rPr lang="zh-TW" altLang="en-US" sz="1400" b="1" dirty="0" smtClean="0">
                          <a:latin typeface="微軟正黑體" pitchFamily="34" charset="-120"/>
                          <a:ea typeface="微軟正黑體" pitchFamily="34" charset="-120"/>
                        </a:rPr>
                        <a:t>第六天</a:t>
                      </a:r>
                      <a:endParaRPr lang="en-US" altLang="zh-TW" sz="1400" b="1" dirty="0" smtClean="0">
                        <a:latin typeface="微軟正黑體" pitchFamily="34" charset="-120"/>
                        <a:ea typeface="微軟正黑體" pitchFamily="34" charset="-120"/>
                      </a:endParaRP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05</a:t>
                      </a:r>
                      <a:r>
                        <a:rPr lang="zh-TW" altLang="en-US" sz="1400" b="1" dirty="0" smtClean="0">
                          <a:latin typeface="微軟正黑體" pitchFamily="34" charset="-120"/>
                          <a:ea typeface="微軟正黑體" pitchFamily="34" charset="-120"/>
                        </a:rPr>
                        <a:t>日</a:t>
                      </a:r>
                      <a:endParaRPr lang="en-US" altLang="zh-TW" sz="1400" b="1" dirty="0" smtClean="0">
                        <a:latin typeface="微軟正黑體" pitchFamily="34" charset="-120"/>
                        <a:ea typeface="微軟正黑體" pitchFamily="34" charset="-120"/>
                      </a:endParaRP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四</a:t>
                      </a:r>
                      <a:r>
                        <a:rPr lang="en-US" altLang="zh-TW" sz="1400" b="1" dirty="0" smtClean="0">
                          <a:latin typeface="微軟正黑體" pitchFamily="34" charset="-120"/>
                          <a:ea typeface="微軟正黑體" pitchFamily="34" charset="-120"/>
                        </a:rPr>
                        <a:t>)</a:t>
                      </a:r>
                      <a:endParaRPr lang="zh-TW" altLang="en-US" sz="1400" b="1" dirty="0">
                        <a:latin typeface="微軟正黑體" pitchFamily="34" charset="-120"/>
                        <a:ea typeface="微軟正黑體" pitchFamily="34" charset="-120"/>
                      </a:endParaRPr>
                    </a:p>
                  </a:txBody>
                  <a:tcPr anchor="ctr"/>
                </a:tc>
                <a:tc>
                  <a:txBody>
                    <a:bodyPr/>
                    <a:lstStyle/>
                    <a:p>
                      <a:r>
                        <a:rPr lang="zh-TW" altLang="en-US" sz="1600" b="1" dirty="0" smtClean="0">
                          <a:latin typeface="微軟正黑體" pitchFamily="34" charset="-120"/>
                          <a:ea typeface="微軟正黑體" pitchFamily="34" charset="-120"/>
                        </a:rPr>
                        <a:t>棕櫚灘渡假村 </a:t>
                      </a:r>
                      <a:r>
                        <a:rPr lang="en-US" altLang="zh-TW" sz="1600" b="1" dirty="0" smtClean="0">
                          <a:latin typeface="微軟正黑體" pitchFamily="34" charset="-120"/>
                          <a:ea typeface="微軟正黑體" pitchFamily="34" charset="-120"/>
                        </a:rPr>
                        <a:t>— </a:t>
                      </a:r>
                      <a:r>
                        <a:rPr lang="zh-TW" altLang="en-US" sz="1600" b="1" dirty="0" smtClean="0">
                          <a:latin typeface="微軟正黑體" pitchFamily="34" charset="-120"/>
                          <a:ea typeface="微軟正黑體" pitchFamily="34" charset="-120"/>
                        </a:rPr>
                        <a:t>世界自然遺產庫蘭達熱帶雨林探險</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熱帶雨林原住民文化村、水陸叢林坦克車雨林探索、空中纜車</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 凱恩斯</a:t>
                      </a:r>
                      <a:endParaRPr lang="en-US" altLang="zh-TW" sz="1600" b="1" dirty="0" smtClean="0">
                        <a:latin typeface="微軟正黑體" pitchFamily="34" charset="-120"/>
                        <a:ea typeface="微軟正黑體" pitchFamily="34" charset="-120"/>
                      </a:endParaRPr>
                    </a:p>
                    <a:p>
                      <a:r>
                        <a:rPr lang="en-US" altLang="zh-TW" sz="1600" b="1" dirty="0" smtClean="0">
                          <a:latin typeface="微軟正黑體" pitchFamily="34" charset="-120"/>
                          <a:ea typeface="微軟正黑體" pitchFamily="34" charset="-120"/>
                        </a:rPr>
                        <a:t>1600-1800   </a:t>
                      </a:r>
                      <a:r>
                        <a:rPr lang="zh-TW" altLang="en-US" sz="1600" b="1" dirty="0" smtClean="0">
                          <a:latin typeface="微軟正黑體" pitchFamily="34" charset="-120"/>
                          <a:ea typeface="微軟正黑體" pitchFamily="34" charset="-120"/>
                        </a:rPr>
                        <a:t>閉幕式</a:t>
                      </a:r>
                      <a:endParaRPr lang="en-US" altLang="zh-TW" sz="1600" b="1" dirty="0" smtClean="0">
                        <a:latin typeface="微軟正黑體" pitchFamily="34" charset="-120"/>
                        <a:ea typeface="微軟正黑體" pitchFamily="34" charset="-120"/>
                      </a:endParaRP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 飯店內</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BBQ</a:t>
                      </a: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義式風味餐</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 </a:t>
                      </a:r>
                      <a:r>
                        <a:rPr lang="en-US" altLang="zh-TW" sz="1400" b="1" dirty="0" smtClean="0">
                          <a:latin typeface="微軟正黑體" pitchFamily="34" charset="-120"/>
                          <a:ea typeface="微軟正黑體" pitchFamily="34" charset="-120"/>
                        </a:rPr>
                        <a:t>NOVOTEL OASIS </a:t>
                      </a:r>
                    </a:p>
                    <a:p>
                      <a:r>
                        <a:rPr lang="zh-TW" altLang="en-US" sz="1400" b="1" dirty="0" smtClean="0">
                          <a:latin typeface="微軟正黑體" pitchFamily="34" charset="-120"/>
                          <a:ea typeface="微軟正黑體" pitchFamily="34" charset="-120"/>
                        </a:rPr>
                        <a:t>          </a:t>
                      </a:r>
                      <a:r>
                        <a:rPr lang="en-US" altLang="zh-TW" sz="1400" b="1" dirty="0" smtClean="0">
                          <a:latin typeface="微軟正黑體" pitchFamily="34" charset="-120"/>
                          <a:ea typeface="微軟正黑體" pitchFamily="34" charset="-120"/>
                        </a:rPr>
                        <a:t>RESORT  </a:t>
                      </a:r>
                      <a:r>
                        <a:rPr lang="zh-TW" altLang="en-US" sz="1400" b="1" dirty="0" smtClean="0">
                          <a:latin typeface="微軟正黑體" pitchFamily="34" charset="-120"/>
                          <a:ea typeface="微軟正黑體" pitchFamily="34" charset="-120"/>
                        </a:rPr>
                        <a:t>或同級</a:t>
                      </a:r>
                    </a:p>
                  </a:txBody>
                  <a:tcPr/>
                </a:tc>
              </a:tr>
              <a:tr h="554462">
                <a:tc>
                  <a:txBody>
                    <a:bodyPr/>
                    <a:lstStyle/>
                    <a:p>
                      <a:pPr algn="ctr"/>
                      <a:r>
                        <a:rPr lang="zh-TW" altLang="en-US" sz="1400" b="1" dirty="0" smtClean="0">
                          <a:latin typeface="微軟正黑體" pitchFamily="34" charset="-120"/>
                          <a:ea typeface="微軟正黑體" pitchFamily="34" charset="-120"/>
                        </a:rPr>
                        <a:t>第七天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06</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五</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凱恩斯－咖啡工房－夢佳里瀑布－火口湖－窗簾樹－凱恩斯</a:t>
                      </a:r>
                    </a:p>
                    <a:p>
                      <a:endParaRPr lang="zh-TW" altLang="en-US" sz="1600" b="1" dirty="0">
                        <a:latin typeface="微軟正黑體" pitchFamily="34" charset="-120"/>
                        <a:ea typeface="微軟正黑體" pitchFamily="34" charset="-120"/>
                      </a:endParaRP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飯店內</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澳式牛排三明治</a:t>
                      </a: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咖啡</a:t>
                      </a: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鱷魚海濱餐廳</a:t>
                      </a: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NOVOTEL OASIS </a:t>
                      </a:r>
                      <a:r>
                        <a:rPr lang="zh-TW" altLang="en-US" sz="1400" b="1" dirty="0" smtClean="0">
                          <a:latin typeface="微軟正黑體" pitchFamily="34" charset="-120"/>
                          <a:ea typeface="微軟正黑體" pitchFamily="34" charset="-120"/>
                        </a:rPr>
                        <a:t> </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          </a:t>
                      </a:r>
                      <a:r>
                        <a:rPr lang="en-US" altLang="zh-TW" sz="1400" b="1" dirty="0" smtClean="0">
                          <a:latin typeface="微軟正黑體" pitchFamily="34" charset="-120"/>
                          <a:ea typeface="微軟正黑體" pitchFamily="34" charset="-120"/>
                        </a:rPr>
                        <a:t>RESORT  </a:t>
                      </a:r>
                      <a:r>
                        <a:rPr lang="zh-TW" altLang="en-US" sz="1400" b="1" dirty="0" smtClean="0">
                          <a:latin typeface="微軟正黑體" pitchFamily="34" charset="-120"/>
                          <a:ea typeface="微軟正黑體" pitchFamily="34" charset="-120"/>
                        </a:rPr>
                        <a:t>或同級</a:t>
                      </a:r>
                    </a:p>
                  </a:txBody>
                  <a:tcPr/>
                </a:tc>
              </a:tr>
              <a:tr h="1106448">
                <a:tc>
                  <a:txBody>
                    <a:bodyPr/>
                    <a:lstStyle/>
                    <a:p>
                      <a:pPr algn="ctr"/>
                      <a:r>
                        <a:rPr lang="zh-TW" altLang="en-US" sz="1400" b="1" dirty="0" smtClean="0">
                          <a:latin typeface="微軟正黑體" pitchFamily="34" charset="-120"/>
                          <a:ea typeface="微軟正黑體" pitchFamily="34" charset="-120"/>
                        </a:rPr>
                        <a:t>第八天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07</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六</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凱恩斯</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香港</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桃園  </a:t>
                      </a:r>
                      <a:endParaRPr lang="en-US" altLang="zh-TW" sz="1600" b="1" dirty="0" smtClean="0">
                        <a:latin typeface="微軟正黑體" pitchFamily="34" charset="-120"/>
                        <a:ea typeface="微軟正黑體" pitchFamily="34" charset="-120"/>
                      </a:endParaRPr>
                    </a:p>
                    <a:p>
                      <a:r>
                        <a:rPr lang="zh-TW" altLang="en-US" sz="1600" b="1" dirty="0" smtClean="0">
                          <a:latin typeface="微軟正黑體" pitchFamily="34" charset="-120"/>
                          <a:ea typeface="微軟正黑體" pitchFamily="34" charset="-120"/>
                        </a:rPr>
                        <a:t>凱恩斯</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香港             </a:t>
                      </a:r>
                      <a:r>
                        <a:rPr lang="en-US" altLang="zh-TW" sz="1600" b="1" dirty="0" smtClean="0">
                          <a:latin typeface="微軟正黑體" pitchFamily="34" charset="-120"/>
                          <a:ea typeface="微軟正黑體" pitchFamily="34" charset="-120"/>
                        </a:rPr>
                        <a:t>CX463    0620/0755</a:t>
                      </a:r>
                    </a:p>
                    <a:p>
                      <a:r>
                        <a:rPr lang="zh-TW" altLang="en-US" sz="1600" b="1" dirty="0" smtClean="0">
                          <a:latin typeface="微軟正黑體" pitchFamily="34" charset="-120"/>
                          <a:ea typeface="微軟正黑體" pitchFamily="34" charset="-120"/>
                        </a:rPr>
                        <a:t>香港</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桃園                 </a:t>
                      </a:r>
                      <a:r>
                        <a:rPr lang="en-US" altLang="zh-TW" sz="1600" b="1" dirty="0" smtClean="0">
                          <a:latin typeface="微軟正黑體" pitchFamily="34" charset="-120"/>
                          <a:ea typeface="微軟正黑體" pitchFamily="34" charset="-120"/>
                        </a:rPr>
                        <a:t>CX139    0900/2010</a:t>
                      </a:r>
                    </a:p>
                    <a:p>
                      <a:endParaRPr lang="zh-TW" altLang="en-US" sz="1600" b="1" dirty="0">
                        <a:latin typeface="微軟正黑體" pitchFamily="34" charset="-120"/>
                        <a:ea typeface="微軟正黑體" pitchFamily="34" charset="-120"/>
                      </a:endParaRP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飯店餐盒</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機上</a:t>
                      </a: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機上</a:t>
                      </a: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甜蜜的家</a:t>
                      </a:r>
                    </a:p>
                  </a:txBody>
                  <a:tcPr/>
                </a:tc>
              </a:tr>
            </a:tbl>
          </a:graphicData>
        </a:graphic>
      </p:graphicFrame>
    </p:spTree>
    <p:extLst>
      <p:ext uri="{BB962C8B-B14F-4D97-AF65-F5344CB8AC3E}">
        <p14:creationId xmlns:p14="http://schemas.microsoft.com/office/powerpoint/2010/main" val="741098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2</a:t>
            </a:fld>
            <a:endParaRPr lang="en-US" altLang="zh-TW"/>
          </a:p>
        </p:txBody>
      </p:sp>
      <p:sp>
        <p:nvSpPr>
          <p:cNvPr id="3" name="矩形 2"/>
          <p:cNvSpPr/>
          <p:nvPr/>
        </p:nvSpPr>
        <p:spPr>
          <a:xfrm>
            <a:off x="1187624" y="1782396"/>
            <a:ext cx="6174432" cy="3785652"/>
          </a:xfrm>
          <a:prstGeom prst="rect">
            <a:avLst/>
          </a:prstGeom>
        </p:spPr>
        <p:txBody>
          <a:bodyPr wrap="square">
            <a:spAutoFit/>
          </a:bodyPr>
          <a:lstStyle/>
          <a:p>
            <a:r>
              <a:rPr lang="zh-TW" altLang="en-US" sz="2000" b="1" dirty="0">
                <a:solidFill>
                  <a:schemeClr val="accent4">
                    <a:lumMod val="10000"/>
                  </a:schemeClr>
                </a:solidFill>
                <a:latin typeface="標楷體" pitchFamily="65" charset="-120"/>
                <a:ea typeface="標楷體" pitchFamily="65" charset="-120"/>
              </a:rPr>
              <a:t>雪梨年會</a:t>
            </a:r>
            <a:r>
              <a:rPr lang="zh-TW" altLang="en-US" sz="2000" b="1" dirty="0" smtClean="0">
                <a:solidFill>
                  <a:schemeClr val="accent4">
                    <a:lumMod val="10000"/>
                  </a:schemeClr>
                </a:solidFill>
                <a:latin typeface="標楷體" pitchFamily="65" charset="-120"/>
                <a:ea typeface="標楷體" pitchFamily="65" charset="-120"/>
              </a:rPr>
              <a:t>對台灣</a:t>
            </a:r>
            <a:r>
              <a:rPr lang="zh-TW" altLang="en-US" sz="2000" b="1" dirty="0">
                <a:solidFill>
                  <a:schemeClr val="accent4">
                    <a:lumMod val="10000"/>
                  </a:schemeClr>
                </a:solidFill>
                <a:latin typeface="標楷體" pitchFamily="65" charset="-120"/>
                <a:ea typeface="標楷體" pitchFamily="65" charset="-120"/>
              </a:rPr>
              <a:t>的扶輪人</a:t>
            </a:r>
          </a:p>
          <a:p>
            <a:r>
              <a:rPr lang="zh-TW" altLang="en-US" sz="2000" b="1" dirty="0">
                <a:solidFill>
                  <a:schemeClr val="accent4">
                    <a:lumMod val="10000"/>
                  </a:schemeClr>
                </a:solidFill>
                <a:latin typeface="標楷體" pitchFamily="65" charset="-120"/>
                <a:ea typeface="標楷體" pitchFamily="65" charset="-120"/>
              </a:rPr>
              <a:t>更有特殊的意義，扶輪創立</a:t>
            </a:r>
            <a:r>
              <a:rPr lang="en-US" altLang="zh-TW" sz="2000" b="1" dirty="0">
                <a:solidFill>
                  <a:schemeClr val="accent4">
                    <a:lumMod val="10000"/>
                  </a:schemeClr>
                </a:solidFill>
                <a:latin typeface="標楷體" pitchFamily="65" charset="-120"/>
                <a:ea typeface="標楷體" pitchFamily="65" charset="-120"/>
              </a:rPr>
              <a:t>108 </a:t>
            </a:r>
            <a:r>
              <a:rPr lang="zh-TW" altLang="en-US" sz="2000" b="1" dirty="0">
                <a:solidFill>
                  <a:schemeClr val="accent4">
                    <a:lumMod val="10000"/>
                  </a:schemeClr>
                </a:solidFill>
                <a:latin typeface="標楷體" pitchFamily="65" charset="-120"/>
                <a:ea typeface="標楷體" pitchFamily="65" charset="-120"/>
              </a:rPr>
              <a:t>年以來第一位</a:t>
            </a:r>
          </a:p>
          <a:p>
            <a:r>
              <a:rPr lang="zh-TW" altLang="en-US" sz="2000" b="1" dirty="0">
                <a:solidFill>
                  <a:schemeClr val="accent4">
                    <a:lumMod val="10000"/>
                  </a:schemeClr>
                </a:solidFill>
                <a:latin typeface="標楷體" pitchFamily="65" charset="-120"/>
                <a:ea typeface="標楷體" pitchFamily="65" charset="-120"/>
              </a:rPr>
              <a:t>華人社員的</a:t>
            </a:r>
            <a:r>
              <a:rPr lang="en-US" altLang="zh-TW" sz="2000" b="1" dirty="0">
                <a:solidFill>
                  <a:schemeClr val="accent4">
                    <a:lumMod val="10000"/>
                  </a:schemeClr>
                </a:solidFill>
                <a:latin typeface="標楷體" pitchFamily="65" charset="-120"/>
                <a:ea typeface="標楷體" pitchFamily="65" charset="-120"/>
              </a:rPr>
              <a:t>RI </a:t>
            </a:r>
            <a:r>
              <a:rPr lang="zh-TW" altLang="en-US" sz="2000" b="1" dirty="0">
                <a:solidFill>
                  <a:schemeClr val="accent4">
                    <a:lumMod val="10000"/>
                  </a:schemeClr>
                </a:solidFill>
                <a:latin typeface="標楷體" pitchFamily="65" charset="-120"/>
                <a:ea typeface="標楷體" pitchFamily="65" charset="-120"/>
              </a:rPr>
              <a:t>社長將要在這次年會被介紹上</a:t>
            </a:r>
          </a:p>
          <a:p>
            <a:r>
              <a:rPr lang="zh-TW" altLang="en-US" sz="2000" b="1" dirty="0">
                <a:solidFill>
                  <a:schemeClr val="accent4">
                    <a:lumMod val="10000"/>
                  </a:schemeClr>
                </a:solidFill>
                <a:latin typeface="標楷體" pitchFamily="65" charset="-120"/>
                <a:ea typeface="標楷體" pitchFamily="65" charset="-120"/>
              </a:rPr>
              <a:t>台並發表演說。</a:t>
            </a:r>
            <a:r>
              <a:rPr lang="en-US" altLang="zh-TW" sz="2000" b="1" dirty="0">
                <a:solidFill>
                  <a:schemeClr val="accent4">
                    <a:lumMod val="10000"/>
                  </a:schemeClr>
                </a:solidFill>
                <a:latin typeface="標楷體" pitchFamily="65" charset="-120"/>
                <a:ea typeface="標楷體" pitchFamily="65" charset="-120"/>
              </a:rPr>
              <a:t>RI </a:t>
            </a:r>
            <a:r>
              <a:rPr lang="zh-TW" altLang="en-US" sz="2000" b="1" dirty="0">
                <a:solidFill>
                  <a:schemeClr val="accent4">
                    <a:lumMod val="10000"/>
                  </a:schemeClr>
                </a:solidFill>
                <a:latin typeface="標楷體" pitchFamily="65" charset="-120"/>
                <a:ea typeface="標楷體" pitchFamily="65" charset="-120"/>
              </a:rPr>
              <a:t>社長並沒有就職或交接儀</a:t>
            </a:r>
          </a:p>
          <a:p>
            <a:r>
              <a:rPr lang="zh-TW" altLang="en-US" sz="2000" b="1" dirty="0">
                <a:solidFill>
                  <a:schemeClr val="accent4">
                    <a:lumMod val="10000"/>
                  </a:schemeClr>
                </a:solidFill>
                <a:latin typeface="標楷體" pitchFamily="65" charset="-120"/>
                <a:ea typeface="標楷體" pitchFamily="65" charset="-120"/>
              </a:rPr>
              <a:t>式，國際年會裡</a:t>
            </a:r>
            <a:r>
              <a:rPr lang="en-US" altLang="zh-TW" sz="2000" b="1" dirty="0">
                <a:solidFill>
                  <a:schemeClr val="accent4">
                    <a:lumMod val="10000"/>
                  </a:schemeClr>
                </a:solidFill>
                <a:latin typeface="標楷體" pitchFamily="65" charset="-120"/>
                <a:ea typeface="標楷體" pitchFamily="65" charset="-120"/>
              </a:rPr>
              <a:t>RI </a:t>
            </a:r>
            <a:r>
              <a:rPr lang="zh-TW" altLang="en-US" sz="2000" b="1" dirty="0">
                <a:solidFill>
                  <a:schemeClr val="accent4">
                    <a:lumMod val="10000"/>
                  </a:schemeClr>
                </a:solidFill>
                <a:latin typeface="標楷體" pitchFamily="65" charset="-120"/>
                <a:ea typeface="標楷體" pitchFamily="65" charset="-120"/>
              </a:rPr>
              <a:t>社長介紹</a:t>
            </a:r>
            <a:r>
              <a:rPr lang="en-US" altLang="zh-TW" sz="2000" b="1" dirty="0">
                <a:solidFill>
                  <a:schemeClr val="accent4">
                    <a:lumMod val="10000"/>
                  </a:schemeClr>
                </a:solidFill>
                <a:latin typeface="標楷體" pitchFamily="65" charset="-120"/>
                <a:ea typeface="標楷體" pitchFamily="65" charset="-120"/>
              </a:rPr>
              <a:t>RIPE </a:t>
            </a:r>
            <a:r>
              <a:rPr lang="zh-TW" altLang="en-US" sz="2000" b="1" dirty="0">
                <a:solidFill>
                  <a:schemeClr val="accent4">
                    <a:lumMod val="10000"/>
                  </a:schemeClr>
                </a:solidFill>
                <a:latin typeface="標楷體" pitchFamily="65" charset="-120"/>
                <a:ea typeface="標楷體" pitchFamily="65" charset="-120"/>
              </a:rPr>
              <a:t>上台致詞</a:t>
            </a:r>
          </a:p>
          <a:p>
            <a:r>
              <a:rPr lang="zh-TW" altLang="en-US" sz="2000" b="1" dirty="0">
                <a:solidFill>
                  <a:schemeClr val="accent4">
                    <a:lumMod val="10000"/>
                  </a:schemeClr>
                </a:solidFill>
                <a:latin typeface="標楷體" pitchFamily="65" charset="-120"/>
                <a:ea typeface="標楷體" pitchFamily="65" charset="-120"/>
              </a:rPr>
              <a:t>就如同新任社長發表就職演說，所以在這一個</a:t>
            </a:r>
          </a:p>
          <a:p>
            <a:r>
              <a:rPr lang="zh-TW" altLang="en-US" sz="2000" b="1" dirty="0">
                <a:solidFill>
                  <a:schemeClr val="accent4">
                    <a:lumMod val="10000"/>
                  </a:schemeClr>
                </a:solidFill>
                <a:latin typeface="標楷體" pitchFamily="65" charset="-120"/>
                <a:ea typeface="標楷體" pitchFamily="65" charset="-120"/>
              </a:rPr>
              <a:t>最具有歷史意義的時刻，如果在場有最多來自</a:t>
            </a:r>
          </a:p>
          <a:p>
            <a:r>
              <a:rPr lang="en-US" altLang="zh-TW" sz="2000" b="1" dirty="0">
                <a:solidFill>
                  <a:schemeClr val="accent4">
                    <a:lumMod val="10000"/>
                  </a:schemeClr>
                </a:solidFill>
                <a:latin typeface="標楷體" pitchFamily="65" charset="-120"/>
                <a:ea typeface="標楷體" pitchFamily="65" charset="-120"/>
              </a:rPr>
              <a:t>10B </a:t>
            </a:r>
            <a:r>
              <a:rPr lang="zh-TW" altLang="en-US" sz="2000" b="1" dirty="0">
                <a:solidFill>
                  <a:schemeClr val="accent4">
                    <a:lumMod val="10000"/>
                  </a:schemeClr>
                </a:solidFill>
                <a:latin typeface="標楷體" pitchFamily="65" charset="-120"/>
                <a:ea typeface="標楷體" pitchFamily="65" charset="-120"/>
              </a:rPr>
              <a:t>地帶、來自台灣的扶輪社友與寶眷，齊聲</a:t>
            </a:r>
          </a:p>
          <a:p>
            <a:r>
              <a:rPr lang="zh-TW" altLang="en-US" sz="2000" b="1" dirty="0">
                <a:solidFill>
                  <a:schemeClr val="accent4">
                    <a:lumMod val="10000"/>
                  </a:schemeClr>
                </a:solidFill>
                <a:latin typeface="標楷體" pitchFamily="65" charset="-120"/>
                <a:ea typeface="標楷體" pitchFamily="65" charset="-120"/>
              </a:rPr>
              <a:t>為</a:t>
            </a:r>
            <a:r>
              <a:rPr lang="en-US" altLang="zh-TW" sz="2000" b="1" dirty="0">
                <a:solidFill>
                  <a:schemeClr val="accent4">
                    <a:lumMod val="10000"/>
                  </a:schemeClr>
                </a:solidFill>
                <a:latin typeface="標楷體" pitchFamily="65" charset="-120"/>
                <a:ea typeface="標楷體" pitchFamily="65" charset="-120"/>
              </a:rPr>
              <a:t>2014-15RI </a:t>
            </a:r>
            <a:r>
              <a:rPr lang="zh-TW" altLang="en-US" sz="2000" b="1" dirty="0">
                <a:solidFill>
                  <a:schemeClr val="accent4">
                    <a:lumMod val="10000"/>
                  </a:schemeClr>
                </a:solidFill>
                <a:latin typeface="標楷體" pitchFamily="65" charset="-120"/>
                <a:ea typeface="標楷體" pitchFamily="65" charset="-120"/>
              </a:rPr>
              <a:t>社長</a:t>
            </a:r>
            <a:r>
              <a:rPr lang="en-US" altLang="zh-TW" sz="2000" b="1" dirty="0">
                <a:solidFill>
                  <a:schemeClr val="accent4">
                    <a:lumMod val="10000"/>
                  </a:schemeClr>
                </a:solidFill>
                <a:latin typeface="標楷體" pitchFamily="65" charset="-120"/>
                <a:ea typeface="標楷體" pitchFamily="65" charset="-120"/>
              </a:rPr>
              <a:t>Gary </a:t>
            </a:r>
            <a:r>
              <a:rPr lang="zh-TW" altLang="en-US" sz="2000" b="1" dirty="0">
                <a:solidFill>
                  <a:schemeClr val="accent4">
                    <a:lumMod val="10000"/>
                  </a:schemeClr>
                </a:solidFill>
                <a:latin typeface="標楷體" pitchFamily="65" charset="-120"/>
                <a:ea typeface="標楷體" pitchFamily="65" charset="-120"/>
              </a:rPr>
              <a:t>喝采、打氣，顯示所</a:t>
            </a:r>
          </a:p>
          <a:p>
            <a:r>
              <a:rPr lang="zh-TW" altLang="en-US" sz="2000" b="1" dirty="0">
                <a:solidFill>
                  <a:schemeClr val="accent4">
                    <a:lumMod val="10000"/>
                  </a:schemeClr>
                </a:solidFill>
                <a:latin typeface="標楷體" pitchFamily="65" charset="-120"/>
                <a:ea typeface="標楷體" pitchFamily="65" charset="-120"/>
              </a:rPr>
              <a:t>有本地帶扶輪社對他的支持，想像在他登台那</a:t>
            </a:r>
          </a:p>
          <a:p>
            <a:r>
              <a:rPr lang="zh-TW" altLang="en-US" sz="2000" b="1" dirty="0">
                <a:solidFill>
                  <a:schemeClr val="accent4">
                    <a:lumMod val="10000"/>
                  </a:schemeClr>
                </a:solidFill>
                <a:latin typeface="標楷體" pitchFamily="65" charset="-120"/>
                <a:ea typeface="標楷體" pitchFamily="65" charset="-120"/>
              </a:rPr>
              <a:t>時全場歡聲如雷，中華民國國旗滿場揮舞，那</a:t>
            </a:r>
          </a:p>
          <a:p>
            <a:r>
              <a:rPr lang="zh-TW" altLang="en-US" sz="2000" b="1" dirty="0">
                <a:solidFill>
                  <a:schemeClr val="accent4">
                    <a:lumMod val="10000"/>
                  </a:schemeClr>
                </a:solidFill>
                <a:latin typeface="標楷體" pitchFamily="65" charset="-120"/>
                <a:ea typeface="標楷體" pitchFamily="65" charset="-120"/>
              </a:rPr>
              <a:t>將是何等動人的一刻</a:t>
            </a:r>
            <a:r>
              <a:rPr lang="zh-TW" altLang="en-US" sz="2000" b="1" dirty="0" smtClean="0">
                <a:solidFill>
                  <a:schemeClr val="accent4">
                    <a:lumMod val="10000"/>
                  </a:schemeClr>
                </a:solidFill>
                <a:latin typeface="標楷體" pitchFamily="65" charset="-120"/>
                <a:ea typeface="標楷體" pitchFamily="65" charset="-120"/>
              </a:rPr>
              <a:t>？</a:t>
            </a:r>
            <a:endParaRPr lang="zh-TW" altLang="en-US" sz="2000" b="1" dirty="0">
              <a:solidFill>
                <a:schemeClr val="accent4">
                  <a:lumMod val="10000"/>
                </a:schemeClr>
              </a:solidFill>
              <a:latin typeface="標楷體" pitchFamily="65" charset="-120"/>
              <a:ea typeface="標楷體" pitchFamily="65" charset="-120"/>
            </a:endParaRPr>
          </a:p>
        </p:txBody>
      </p:sp>
      <p:sp>
        <p:nvSpPr>
          <p:cNvPr id="4" name="Rectangle 5"/>
          <p:cNvSpPr>
            <a:spLocks noChangeArrowheads="1"/>
          </p:cNvSpPr>
          <p:nvPr/>
        </p:nvSpPr>
        <p:spPr bwMode="auto">
          <a:xfrm>
            <a:off x="1908175" y="404813"/>
            <a:ext cx="4392613"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4000" b="1" dirty="0" smtClean="0">
                <a:solidFill>
                  <a:schemeClr val="bg2"/>
                </a:solidFill>
                <a:latin typeface="標楷體" pitchFamily="65" charset="-120"/>
                <a:ea typeface="標楷體" pitchFamily="65" charset="-120"/>
              </a:rPr>
              <a:t>參加年會的原因</a:t>
            </a:r>
            <a:endParaRPr lang="zh-TW" altLang="en-US" sz="4000" b="1" dirty="0">
              <a:solidFill>
                <a:schemeClr val="bg2"/>
              </a:solidFill>
              <a:latin typeface="標楷體" pitchFamily="65" charset="-120"/>
              <a:ea typeface="標楷體" pitchFamily="65" charset="-12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93" y="-269974"/>
            <a:ext cx="158432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0202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6"/>
          <p:cNvSpPr>
            <a:spLocks noGrp="1" noChangeArrowheads="1"/>
          </p:cNvSpPr>
          <p:nvPr>
            <p:ph type="sldNum" sz="quarter" idx="12"/>
          </p:nvPr>
        </p:nvSpPr>
        <p:spPr>
          <a:ln/>
        </p:spPr>
        <p:txBody>
          <a:bodyPr/>
          <a:lstStyle/>
          <a:p>
            <a:fld id="{D873084D-54D2-452C-B1D7-9162C12C85BE}" type="slidenum">
              <a:rPr lang="en-US" altLang="zh-TW"/>
              <a:pPr/>
              <a:t>20</a:t>
            </a:fld>
            <a:endParaRPr lang="en-US" altLang="zh-TW"/>
          </a:p>
        </p:txBody>
      </p:sp>
      <p:sp>
        <p:nvSpPr>
          <p:cNvPr id="31749" name="Rectangle 5"/>
          <p:cNvSpPr>
            <a:spLocks noChangeArrowheads="1"/>
          </p:cNvSpPr>
          <p:nvPr/>
        </p:nvSpPr>
        <p:spPr bwMode="auto">
          <a:xfrm>
            <a:off x="1908174" y="404813"/>
            <a:ext cx="4968081"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a:solidFill>
                  <a:schemeClr val="bg2"/>
                </a:solidFill>
              </a:rPr>
              <a:t>雪梨凱恩斯八天</a:t>
            </a:r>
            <a:r>
              <a:rPr lang="zh-TW" altLang="en-US" sz="2800" b="1" dirty="0" smtClean="0">
                <a:solidFill>
                  <a:schemeClr val="bg2"/>
                </a:solidFill>
              </a:rPr>
              <a:t>行程特色</a:t>
            </a:r>
            <a:endParaRPr lang="zh-TW" altLang="en-US" sz="2800" b="1" dirty="0">
              <a:solidFill>
                <a:schemeClr val="bg2"/>
              </a:solidFill>
            </a:endParaRPr>
          </a:p>
        </p:txBody>
      </p:sp>
      <p:sp>
        <p:nvSpPr>
          <p:cNvPr id="31764" name="Rectangle 20"/>
          <p:cNvSpPr>
            <a:spLocks noChangeArrowheads="1"/>
          </p:cNvSpPr>
          <p:nvPr/>
        </p:nvSpPr>
        <p:spPr bwMode="auto">
          <a:xfrm>
            <a:off x="0" y="2182813"/>
            <a:ext cx="9144000" cy="0"/>
          </a:xfrm>
          <a:prstGeom prst="rect">
            <a:avLst/>
          </a:prstGeom>
          <a:noFill/>
          <a:ln w="9525">
            <a:noFill/>
            <a:miter lim="800000"/>
            <a:headEnd/>
            <a:tailEnd/>
          </a:ln>
          <a:effectLst/>
        </p:spPr>
        <p:txBody>
          <a:bodyPr wrap="none" anchor="ctr">
            <a:spAutoFit/>
          </a:bodyPr>
          <a:lstStyle/>
          <a:p>
            <a:endParaRPr lang="zh-TW" altLang="en-US"/>
          </a:p>
        </p:txBody>
      </p:sp>
      <p:pic>
        <p:nvPicPr>
          <p:cNvPr id="90" name="Picture 3074"/>
          <p:cNvPicPr>
            <a:picLocks noChangeAspect="1" noChangeArrowheads="1"/>
          </p:cNvPicPr>
          <p:nvPr/>
        </p:nvPicPr>
        <p:blipFill>
          <a:blip r:embed="rId2" cstate="email"/>
          <a:srcRect/>
          <a:stretch>
            <a:fillRect/>
          </a:stretch>
        </p:blipFill>
        <p:spPr bwMode="auto">
          <a:xfrm>
            <a:off x="-324544" y="-387424"/>
            <a:ext cx="1584176" cy="1683187"/>
          </a:xfrm>
          <a:prstGeom prst="rect">
            <a:avLst/>
          </a:prstGeom>
          <a:noFill/>
          <a:ln w="9525">
            <a:noFill/>
            <a:miter lim="800000"/>
            <a:headEnd/>
            <a:tailEnd/>
          </a:ln>
        </p:spPr>
      </p:pic>
      <p:graphicFrame>
        <p:nvGraphicFramePr>
          <p:cNvPr id="2" name="表格 1"/>
          <p:cNvGraphicFramePr>
            <a:graphicFrameLocks noGrp="1"/>
          </p:cNvGraphicFramePr>
          <p:nvPr>
            <p:extLst>
              <p:ext uri="{D42A27DB-BD31-4B8C-83A1-F6EECF244321}">
                <p14:modId xmlns:p14="http://schemas.microsoft.com/office/powerpoint/2010/main" val="3744530266"/>
              </p:ext>
            </p:extLst>
          </p:nvPr>
        </p:nvGraphicFramePr>
        <p:xfrm>
          <a:off x="683568" y="1988840"/>
          <a:ext cx="7776864" cy="2742376"/>
        </p:xfrm>
        <a:graphic>
          <a:graphicData uri="http://schemas.openxmlformats.org/drawingml/2006/table">
            <a:tbl>
              <a:tblPr firstRow="1" bandRow="1">
                <a:tableStyleId>{ED083AE6-46FA-4A59-8FB0-9F97EB10719F}</a:tableStyleId>
              </a:tblPr>
              <a:tblGrid>
                <a:gridCol w="1368152"/>
                <a:gridCol w="6408712"/>
              </a:tblGrid>
              <a:tr h="1071610">
                <a:tc>
                  <a:txBody>
                    <a:bodyPr/>
                    <a:lstStyle/>
                    <a:p>
                      <a:r>
                        <a:rPr lang="zh-TW" altLang="en-US" b="1" dirty="0" smtClean="0">
                          <a:solidFill>
                            <a:srgbClr val="002060"/>
                          </a:solidFill>
                          <a:latin typeface="微軟正黑體" pitchFamily="34" charset="-120"/>
                          <a:ea typeface="微軟正黑體" pitchFamily="34" charset="-120"/>
                        </a:rPr>
                        <a:t>一</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景點</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自然生態</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藍山國家公園</a:t>
                      </a:r>
                      <a:r>
                        <a:rPr lang="zh-TW" altLang="en-US" sz="1600" b="1" dirty="0" smtClean="0">
                          <a:solidFill>
                            <a:srgbClr val="002060"/>
                          </a:solidFill>
                          <a:latin typeface="標楷體"/>
                          <a:ea typeface="標楷體"/>
                        </a:rPr>
                        <a:t>、</a:t>
                      </a:r>
                      <a:r>
                        <a:rPr lang="zh-TW" altLang="en-US" sz="1600" b="1" dirty="0" smtClean="0">
                          <a:solidFill>
                            <a:srgbClr val="002060"/>
                          </a:solidFill>
                          <a:latin typeface="微軟正黑體" pitchFamily="34" charset="-120"/>
                          <a:ea typeface="微軟正黑體" pitchFamily="34" charset="-120"/>
                        </a:rPr>
                        <a:t>凱恩斯夜間動物園</a:t>
                      </a:r>
                      <a:r>
                        <a:rPr lang="zh-TW" altLang="en-US" sz="1600" b="1" dirty="0" smtClean="0">
                          <a:solidFill>
                            <a:srgbClr val="002060"/>
                          </a:solidFill>
                          <a:latin typeface="標楷體"/>
                          <a:ea typeface="標楷體"/>
                        </a:rPr>
                        <a:t>、</a:t>
                      </a:r>
                      <a:r>
                        <a:rPr lang="zh-TW" altLang="en-US" sz="1600" b="1" dirty="0" smtClean="0">
                          <a:solidFill>
                            <a:srgbClr val="002060"/>
                          </a:solidFill>
                          <a:latin typeface="微軟正黑體" pitchFamily="34" charset="-120"/>
                          <a:ea typeface="微軟正黑體" pitchFamily="34" charset="-120"/>
                        </a:rPr>
                        <a:t>熱帶雨林探險</a:t>
                      </a:r>
                      <a:r>
                        <a:rPr lang="zh-TW" altLang="en-US" sz="1600" b="1" dirty="0" smtClean="0">
                          <a:solidFill>
                            <a:srgbClr val="002060"/>
                          </a:solidFill>
                          <a:latin typeface="標楷體"/>
                          <a:ea typeface="標楷體"/>
                        </a:rPr>
                        <a:t>、</a:t>
                      </a:r>
                      <a:endParaRPr lang="zh-TW" altLang="en-US" sz="1600" b="1" dirty="0" smtClean="0">
                        <a:solidFill>
                          <a:srgbClr val="002060"/>
                        </a:solidFill>
                        <a:latin typeface="微軟正黑體" pitchFamily="34" charset="-120"/>
                        <a:ea typeface="微軟正黑體" pitchFamily="34" charset="-120"/>
                      </a:endParaRPr>
                    </a:p>
                    <a:p>
                      <a:r>
                        <a:rPr lang="zh-TW" altLang="en-US" sz="1600" b="1" dirty="0" smtClean="0">
                          <a:solidFill>
                            <a:srgbClr val="002060"/>
                          </a:solidFill>
                          <a:latin typeface="微軟正黑體" pitchFamily="34" charset="-120"/>
                          <a:ea typeface="微軟正黑體" pitchFamily="34" charset="-120"/>
                        </a:rPr>
                        <a:t>                    大堡礁</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特殊體驗</a:t>
                      </a:r>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雪梨大橋徒步體驗、藍山國家公園纜車</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2872">
                <a:tc>
                  <a:txBody>
                    <a:bodyPr/>
                    <a:lstStyle/>
                    <a:p>
                      <a:r>
                        <a:rPr lang="zh-TW" altLang="en-US" b="1" dirty="0" smtClean="0">
                          <a:solidFill>
                            <a:srgbClr val="002060"/>
                          </a:solidFill>
                          <a:latin typeface="微軟正黑體" pitchFamily="34" charset="-120"/>
                          <a:ea typeface="微軟正黑體" pitchFamily="34" charset="-120"/>
                        </a:rPr>
                        <a:t>二</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餐食</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景觀餐廳</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旋轉餐廳</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當地風味</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澳洲</a:t>
                      </a:r>
                      <a:r>
                        <a:rPr lang="en-US" altLang="zh-TW" sz="1600" b="1" dirty="0" smtClean="0">
                          <a:solidFill>
                            <a:srgbClr val="002060"/>
                          </a:solidFill>
                          <a:latin typeface="微軟正黑體" pitchFamily="34" charset="-120"/>
                          <a:ea typeface="微軟正黑體" pitchFamily="34" charset="-120"/>
                        </a:rPr>
                        <a:t>BBQ</a:t>
                      </a:r>
                      <a:r>
                        <a:rPr lang="zh-TW" altLang="en-US" sz="1600" b="1" dirty="0" smtClean="0">
                          <a:solidFill>
                            <a:srgbClr val="002060"/>
                          </a:solidFill>
                          <a:latin typeface="微軟正黑體" pitchFamily="34" charset="-120"/>
                          <a:ea typeface="微軟正黑體" pitchFamily="34" charset="-120"/>
                        </a:rPr>
                        <a:t>、動物園內晚餐、鱷魚海濱餐廳</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家鄉風味</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中式料理</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847806">
                <a:tc>
                  <a:txBody>
                    <a:bodyPr/>
                    <a:lstStyle/>
                    <a:p>
                      <a:r>
                        <a:rPr lang="zh-TW" altLang="en-US" b="1" dirty="0" smtClean="0">
                          <a:solidFill>
                            <a:srgbClr val="002060"/>
                          </a:solidFill>
                          <a:latin typeface="微軟正黑體" pitchFamily="34" charset="-120"/>
                          <a:ea typeface="微軟正黑體" pitchFamily="34" charset="-120"/>
                        </a:rPr>
                        <a:t>三</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住宿</a:t>
                      </a:r>
                      <a:endParaRPr lang="zh-TW" altLang="en-US" b="1" dirty="0">
                        <a:solidFill>
                          <a:srgbClr val="002060"/>
                        </a:solidFill>
                        <a:latin typeface="微軟正黑體" pitchFamily="34" charset="-120"/>
                        <a:ea typeface="微軟正黑體" pitchFamily="34" charset="-12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雪        梨</a:t>
                      </a:r>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 </a:t>
                      </a:r>
                      <a:r>
                        <a:rPr lang="en-US" altLang="zh-TW" sz="1600" b="1" dirty="0" smtClean="0">
                          <a:solidFill>
                            <a:srgbClr val="002060"/>
                          </a:solidFill>
                          <a:latin typeface="微軟正黑體" pitchFamily="34" charset="-120"/>
                          <a:ea typeface="微軟正黑體" pitchFamily="34" charset="-120"/>
                        </a:rPr>
                        <a:t>4.5</a:t>
                      </a:r>
                      <a:r>
                        <a:rPr lang="zh-TW" altLang="en-US" sz="1600" b="1" dirty="0" smtClean="0">
                          <a:solidFill>
                            <a:srgbClr val="002060"/>
                          </a:solidFill>
                          <a:latin typeface="微軟正黑體" pitchFamily="34" charset="-120"/>
                          <a:ea typeface="微軟正黑體" pitchFamily="34" charset="-120"/>
                        </a:rPr>
                        <a:t>星級之</a:t>
                      </a:r>
                      <a:r>
                        <a:rPr lang="en-US" altLang="zh-TW" sz="1600" b="1" dirty="0" smtClean="0">
                          <a:solidFill>
                            <a:srgbClr val="002060"/>
                          </a:solidFill>
                          <a:latin typeface="微軟正黑體" pitchFamily="34" charset="-120"/>
                          <a:ea typeface="微軟正黑體" pitchFamily="34" charset="-120"/>
                        </a:rPr>
                        <a:t>Grace Hotel, </a:t>
                      </a:r>
                      <a:r>
                        <a:rPr lang="zh-TW" altLang="en-US" sz="1600" b="1" dirty="0" smtClean="0">
                          <a:solidFill>
                            <a:srgbClr val="002060"/>
                          </a:solidFill>
                          <a:latin typeface="微軟正黑體" pitchFamily="34" charset="-120"/>
                          <a:ea typeface="微軟正黑體" pitchFamily="34" charset="-120"/>
                        </a:rPr>
                        <a:t>已確認有房</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藍        山</a:t>
                      </a:r>
                      <a:r>
                        <a:rPr lang="en-US" altLang="zh-TW" sz="1600" b="1" dirty="0" smtClean="0">
                          <a:solidFill>
                            <a:srgbClr val="002060"/>
                          </a:solidFill>
                          <a:latin typeface="微軟正黑體" pitchFamily="34" charset="-120"/>
                          <a:ea typeface="微軟正黑體" pitchFamily="34" charset="-120"/>
                        </a:rPr>
                        <a:t>] 3.5</a:t>
                      </a:r>
                      <a:r>
                        <a:rPr lang="zh-TW" altLang="en-US" sz="1600" b="1" dirty="0" smtClean="0">
                          <a:solidFill>
                            <a:srgbClr val="002060"/>
                          </a:solidFill>
                          <a:latin typeface="微軟正黑體" pitchFamily="34" charset="-120"/>
                          <a:ea typeface="微軟正黑體" pitchFamily="34" charset="-120"/>
                        </a:rPr>
                        <a:t>星級飯店</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凱恩斯棕櫚泉</a:t>
                      </a:r>
                      <a:r>
                        <a:rPr lang="en-US" altLang="zh-TW" sz="1600" b="1" dirty="0" smtClean="0">
                          <a:solidFill>
                            <a:srgbClr val="002060"/>
                          </a:solidFill>
                          <a:latin typeface="微軟正黑體" pitchFamily="34" charset="-120"/>
                          <a:ea typeface="微軟正黑體" pitchFamily="34" charset="-120"/>
                        </a:rPr>
                        <a:t>]</a:t>
                      </a:r>
                      <a:r>
                        <a:rPr lang="en-US" altLang="zh-TW" sz="1600" b="1" baseline="0" dirty="0" smtClean="0">
                          <a:solidFill>
                            <a:srgbClr val="002060"/>
                          </a:solidFill>
                          <a:latin typeface="微軟正黑體" pitchFamily="34" charset="-120"/>
                          <a:ea typeface="微軟正黑體" pitchFamily="34" charset="-120"/>
                        </a:rPr>
                        <a:t> 5</a:t>
                      </a:r>
                      <a:r>
                        <a:rPr lang="zh-TW" altLang="en-US" sz="1600" b="1" baseline="0" dirty="0" smtClean="0">
                          <a:solidFill>
                            <a:srgbClr val="002060"/>
                          </a:solidFill>
                          <a:latin typeface="微軟正黑體" pitchFamily="34" charset="-120"/>
                          <a:ea typeface="微軟正黑體" pitchFamily="34" charset="-120"/>
                        </a:rPr>
                        <a:t>星級之飯店</a:t>
                      </a:r>
                      <a:endParaRPr lang="en-US" altLang="zh-TW" sz="1600" b="1" baseline="0" dirty="0" smtClean="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87527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21</a:t>
            </a:fld>
            <a:endParaRPr lang="en-US" altLang="zh-TW"/>
          </a:p>
        </p:txBody>
      </p:sp>
      <p:pic>
        <p:nvPicPr>
          <p:cNvPr id="3" name="Picture 3074"/>
          <p:cNvPicPr>
            <a:picLocks noChangeAspect="1" noChangeArrowheads="1"/>
          </p:cNvPicPr>
          <p:nvPr/>
        </p:nvPicPr>
        <p:blipFill>
          <a:blip r:embed="rId2" cstate="email"/>
          <a:srcRect/>
          <a:stretch>
            <a:fillRect/>
          </a:stretch>
        </p:blipFill>
        <p:spPr bwMode="auto">
          <a:xfrm>
            <a:off x="-324544" y="-243408"/>
            <a:ext cx="1584176" cy="1683187"/>
          </a:xfrm>
          <a:prstGeom prst="rect">
            <a:avLst/>
          </a:prstGeom>
          <a:noFill/>
          <a:ln w="9525">
            <a:noFill/>
            <a:miter lim="800000"/>
            <a:headEnd/>
            <a:tailEnd/>
          </a:ln>
        </p:spPr>
      </p:pic>
      <p:graphicFrame>
        <p:nvGraphicFramePr>
          <p:cNvPr id="5" name="表格 4"/>
          <p:cNvGraphicFramePr>
            <a:graphicFrameLocks noGrp="1"/>
          </p:cNvGraphicFramePr>
          <p:nvPr>
            <p:extLst>
              <p:ext uri="{D42A27DB-BD31-4B8C-83A1-F6EECF244321}">
                <p14:modId xmlns:p14="http://schemas.microsoft.com/office/powerpoint/2010/main" val="2376336944"/>
              </p:ext>
            </p:extLst>
          </p:nvPr>
        </p:nvGraphicFramePr>
        <p:xfrm>
          <a:off x="-7851" y="1568392"/>
          <a:ext cx="9116355" cy="5021752"/>
        </p:xfrm>
        <a:graphic>
          <a:graphicData uri="http://schemas.openxmlformats.org/drawingml/2006/table">
            <a:tbl>
              <a:tblPr firstRow="1" bandRow="1">
                <a:tableStyleId>{ED083AE6-46FA-4A59-8FB0-9F97EB10719F}</a:tableStyleId>
              </a:tblPr>
              <a:tblGrid>
                <a:gridCol w="3139691"/>
                <a:gridCol w="2808312"/>
                <a:gridCol w="3168352"/>
              </a:tblGrid>
              <a:tr h="420448">
                <a:tc>
                  <a:txBody>
                    <a:bodyPr/>
                    <a:lstStyle/>
                    <a:p>
                      <a:pPr algn="ctr"/>
                      <a:r>
                        <a:rPr lang="en-US" altLang="zh-TW" sz="1800" dirty="0" smtClean="0">
                          <a:solidFill>
                            <a:srgbClr val="000000"/>
                          </a:solidFill>
                          <a:latin typeface="KaiTi" pitchFamily="49" charset="-122"/>
                          <a:ea typeface="KaiTi" pitchFamily="49" charset="-122"/>
                        </a:rPr>
                        <a:t>2014</a:t>
                      </a:r>
                      <a:r>
                        <a:rPr lang="zh-TW" altLang="en-US" sz="1800" dirty="0" smtClean="0">
                          <a:solidFill>
                            <a:srgbClr val="000000"/>
                          </a:solidFill>
                          <a:latin typeface="KaiTi" pitchFamily="49" charset="-122"/>
                          <a:ea typeface="KaiTi" pitchFamily="49" charset="-122"/>
                        </a:rPr>
                        <a:t>國際扶輪雪梨年會</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r>
                        <a:rPr lang="zh-TW" altLang="en-US" sz="1800" dirty="0" smtClean="0">
                          <a:solidFill>
                            <a:srgbClr val="000000"/>
                          </a:solidFill>
                          <a:latin typeface="KaiTi" pitchFamily="49" charset="-122"/>
                          <a:ea typeface="KaiTi" pitchFamily="49" charset="-122"/>
                        </a:rPr>
                        <a:t>岩石區</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r>
                        <a:rPr lang="zh-TW" altLang="en-US" sz="1800" dirty="0" smtClean="0">
                          <a:solidFill>
                            <a:srgbClr val="000000"/>
                          </a:solidFill>
                          <a:latin typeface="KaiTi" pitchFamily="49" charset="-122"/>
                          <a:ea typeface="KaiTi" pitchFamily="49" charset="-122"/>
                        </a:rPr>
                        <a:t>雪梨大橋體驗</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r>
              <a:tr h="2376264">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760467">
                <a:tc>
                  <a:txBody>
                    <a:bodyPr/>
                    <a:lstStyle/>
                    <a:p>
                      <a:endParaRPr lang="zh-TW" altLang="en-US" sz="1400" dirty="0" smtClean="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zh-TW" altLang="en-US" sz="1400" dirty="0" smtClean="0">
                          <a:solidFill>
                            <a:srgbClr val="000000"/>
                          </a:solidFill>
                          <a:latin typeface="KaiTi" pitchFamily="49" charset="-122"/>
                          <a:ea typeface="KaiTi" pitchFamily="49" charset="-122"/>
                        </a:rPr>
                        <a:t>這裡有一些悉尼最古老的酒吧，您可在一次徒步之旅上了解它們豐富多彩的歷史。在酒吧欣賞現場音樂或品嚐當地釀製的啤酒，遙想十九世紀的水手、士兵和碼頭工人們曾在這裡舉杯慶祝或是借酒燒愁。導遊或許可以幫助您想像這些街頭惡棍們的生活，在貧困與疾病纏身的冷酷生活中掙扎。</a:t>
                      </a:r>
                      <a:endParaRPr lang="zh-TW" altLang="en-US" sz="1400"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zh-TW" altLang="en-US" sz="1200" dirty="0" smtClean="0">
                          <a:solidFill>
                            <a:srgbClr val="000000"/>
                          </a:solidFill>
                          <a:latin typeface="KaiTi" pitchFamily="49" charset="-122"/>
                          <a:ea typeface="KaiTi" pitchFamily="49" charset="-122"/>
                        </a:rPr>
                        <a:t>大橋散步</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主要是行走在橋的平面上</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從上而下俯瞰雪梨歌劇院</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整個雪梨灣進收眼底</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雪梨大橋分為好幾個車道</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有火車</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汽車</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自行車和行人通行的專用道</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機車真的比較少見</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走在大橋上可以感受到汽車呼嘯而過</a:t>
                      </a:r>
                      <a:r>
                        <a:rPr lang="en-US" altLang="zh-TW" sz="1200" dirty="0" smtClean="0">
                          <a:solidFill>
                            <a:srgbClr val="000000"/>
                          </a:solidFill>
                          <a:latin typeface="KaiTi" pitchFamily="49" charset="-122"/>
                          <a:ea typeface="KaiTi" pitchFamily="49" charset="-122"/>
                        </a:rPr>
                        <a:t>,</a:t>
                      </a:r>
                      <a:r>
                        <a:rPr lang="zh-TW" altLang="en-US" sz="1200" dirty="0" smtClean="0">
                          <a:solidFill>
                            <a:srgbClr val="000000"/>
                          </a:solidFill>
                          <a:latin typeface="KaiTi" pitchFamily="49" charset="-122"/>
                          <a:ea typeface="KaiTi" pitchFamily="49" charset="-122"/>
                        </a:rPr>
                        <a:t>橋面些微震動的感覺。</a:t>
                      </a:r>
                    </a:p>
                    <a:p>
                      <a:endParaRPr lang="en-US" altLang="zh-TW" sz="1200" dirty="0" smtClean="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44" y="1988840"/>
            <a:ext cx="306341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1988840"/>
            <a:ext cx="1785937" cy="238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266" y="4293096"/>
            <a:ext cx="307630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
          <p:cNvSpPr>
            <a:spLocks noChangeArrowheads="1"/>
          </p:cNvSpPr>
          <p:nvPr/>
        </p:nvSpPr>
        <p:spPr bwMode="auto">
          <a:xfrm>
            <a:off x="2060575" y="476672"/>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雪梨凱恩斯八天景點介紹</a:t>
            </a:r>
            <a:endParaRPr lang="zh-TW" altLang="en-US" sz="2800" b="1" dirty="0">
              <a:solidFill>
                <a:schemeClr val="bg2"/>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2001061"/>
            <a:ext cx="3030056" cy="229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862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22</a:t>
            </a:fld>
            <a:endParaRPr lang="en-US" altLang="zh-TW"/>
          </a:p>
        </p:txBody>
      </p:sp>
      <p:pic>
        <p:nvPicPr>
          <p:cNvPr id="3" name="Picture 3074"/>
          <p:cNvPicPr>
            <a:picLocks noChangeAspect="1" noChangeArrowheads="1"/>
          </p:cNvPicPr>
          <p:nvPr/>
        </p:nvPicPr>
        <p:blipFill>
          <a:blip r:embed="rId2" cstate="email"/>
          <a:srcRect/>
          <a:stretch>
            <a:fillRect/>
          </a:stretch>
        </p:blipFill>
        <p:spPr bwMode="auto">
          <a:xfrm>
            <a:off x="-324544" y="-243408"/>
            <a:ext cx="1584176" cy="1683187"/>
          </a:xfrm>
          <a:prstGeom prst="rect">
            <a:avLst/>
          </a:prstGeom>
          <a:noFill/>
          <a:ln w="9525">
            <a:noFill/>
            <a:miter lim="800000"/>
            <a:headEnd/>
            <a:tailEnd/>
          </a:ln>
        </p:spPr>
      </p:pic>
      <p:sp>
        <p:nvSpPr>
          <p:cNvPr id="4"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雪梨凱恩斯行程介紹</a:t>
            </a:r>
            <a:endParaRPr lang="zh-TW" altLang="en-US" sz="2800" b="1" dirty="0">
              <a:solidFill>
                <a:schemeClr val="bg2"/>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1453169176"/>
              </p:ext>
            </p:extLst>
          </p:nvPr>
        </p:nvGraphicFramePr>
        <p:xfrm>
          <a:off x="1115616" y="1772816"/>
          <a:ext cx="6480720" cy="4536504"/>
        </p:xfrm>
        <a:graphic>
          <a:graphicData uri="http://schemas.openxmlformats.org/drawingml/2006/table">
            <a:tbl>
              <a:tblPr firstRow="1" bandRow="1">
                <a:tableStyleId>{ED083AE6-46FA-4A59-8FB0-9F97EB10719F}</a:tableStyleId>
              </a:tblPr>
              <a:tblGrid>
                <a:gridCol w="3428259"/>
                <a:gridCol w="3052461"/>
              </a:tblGrid>
              <a:tr h="470831">
                <a:tc gridSpan="2">
                  <a:txBody>
                    <a:bodyPr/>
                    <a:lstStyle/>
                    <a:p>
                      <a:pPr algn="ctr"/>
                      <a:r>
                        <a:rPr lang="zh-TW" altLang="en-US" sz="1800" dirty="0" smtClean="0">
                          <a:solidFill>
                            <a:srgbClr val="000000"/>
                          </a:solidFill>
                          <a:latin typeface="KaiTi" pitchFamily="49" charset="-122"/>
                          <a:ea typeface="KaiTi" pitchFamily="49" charset="-122"/>
                        </a:rPr>
                        <a:t>藍山國家公園</a:t>
                      </a:r>
                      <a:endParaRPr lang="zh-TW" altLang="en-US" sz="1800" dirty="0">
                        <a:solidFill>
                          <a:srgbClr val="000000"/>
                        </a:solidFill>
                        <a:latin typeface="KaiTi" pitchFamily="49" charset="-122"/>
                        <a:ea typeface="KaiTi"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hMerge="1">
                  <a:txBody>
                    <a:bodyPr/>
                    <a:lstStyle/>
                    <a:p>
                      <a:pPr algn="ct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r>
              <a:tr h="2105926">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959747">
                <a:tc gridSpan="2">
                  <a:txBody>
                    <a:bodyPr/>
                    <a:lstStyle/>
                    <a:p>
                      <a:r>
                        <a:rPr lang="en-US" altLang="zh-TW" sz="1400" dirty="0" smtClean="0">
                          <a:solidFill>
                            <a:srgbClr val="000000"/>
                          </a:solidFill>
                          <a:latin typeface="KaiTi" pitchFamily="49" charset="-122"/>
                          <a:ea typeface="KaiTi" pitchFamily="49" charset="-122"/>
                        </a:rPr>
                        <a:t>2000</a:t>
                      </a:r>
                      <a:r>
                        <a:rPr lang="zh-TW" altLang="en-US" sz="1400" dirty="0" smtClean="0">
                          <a:solidFill>
                            <a:srgbClr val="000000"/>
                          </a:solidFill>
                          <a:latin typeface="KaiTi" pitchFamily="49" charset="-122"/>
                          <a:ea typeface="KaiTi" pitchFamily="49" charset="-122"/>
                        </a:rPr>
                        <a:t>年被列入自然遺產的藍山國家公園屬於新南威爾斯州東部高地大分水嶺的一段，地貌為切割較深的砂岩高原，海拔從東部的</a:t>
                      </a:r>
                      <a:r>
                        <a:rPr lang="en-US" altLang="zh-TW" sz="1400" dirty="0" smtClean="0">
                          <a:solidFill>
                            <a:srgbClr val="000000"/>
                          </a:solidFill>
                          <a:latin typeface="KaiTi" pitchFamily="49" charset="-122"/>
                          <a:ea typeface="KaiTi" pitchFamily="49" charset="-122"/>
                        </a:rPr>
                        <a:t>370</a:t>
                      </a:r>
                      <a:r>
                        <a:rPr lang="zh-TW" altLang="en-US" sz="1400" dirty="0" smtClean="0">
                          <a:solidFill>
                            <a:srgbClr val="000000"/>
                          </a:solidFill>
                          <a:latin typeface="KaiTi" pitchFamily="49" charset="-122"/>
                          <a:ea typeface="KaiTi" pitchFamily="49" charset="-122"/>
                        </a:rPr>
                        <a:t>公尺，上升到西部的</a:t>
                      </a:r>
                      <a:r>
                        <a:rPr lang="en-US" altLang="zh-TW" sz="1400" dirty="0" smtClean="0">
                          <a:solidFill>
                            <a:srgbClr val="000000"/>
                          </a:solidFill>
                          <a:latin typeface="KaiTi" pitchFamily="49" charset="-122"/>
                          <a:ea typeface="KaiTi" pitchFamily="49" charset="-122"/>
                        </a:rPr>
                        <a:t>1,265</a:t>
                      </a:r>
                      <a:r>
                        <a:rPr lang="zh-TW" altLang="en-US" sz="1400" dirty="0" smtClean="0">
                          <a:solidFill>
                            <a:srgbClr val="000000"/>
                          </a:solidFill>
                          <a:latin typeface="KaiTi" pitchFamily="49" charset="-122"/>
                          <a:ea typeface="KaiTi" pitchFamily="49" charset="-122"/>
                        </a:rPr>
                        <a:t>公尺。公園佔地</a:t>
                      </a:r>
                      <a:r>
                        <a:rPr lang="en-US" altLang="zh-TW" sz="1400" dirty="0" smtClean="0">
                          <a:solidFill>
                            <a:srgbClr val="000000"/>
                          </a:solidFill>
                          <a:latin typeface="KaiTi" pitchFamily="49" charset="-122"/>
                          <a:ea typeface="KaiTi" pitchFamily="49" charset="-122"/>
                        </a:rPr>
                        <a:t>1,989</a:t>
                      </a:r>
                      <a:r>
                        <a:rPr lang="zh-TW" altLang="en-US" sz="1400" dirty="0" smtClean="0">
                          <a:solidFill>
                            <a:srgbClr val="000000"/>
                          </a:solidFill>
                          <a:latin typeface="KaiTi" pitchFamily="49" charset="-122"/>
                          <a:ea typeface="KaiTi" pitchFamily="49" charset="-122"/>
                        </a:rPr>
                        <a:t>平方公里，散佈著</a:t>
                      </a:r>
                      <a:r>
                        <a:rPr lang="en-US" altLang="zh-TW" sz="1400" dirty="0" smtClean="0">
                          <a:solidFill>
                            <a:srgbClr val="000000"/>
                          </a:solidFill>
                          <a:latin typeface="KaiTi" pitchFamily="49" charset="-122"/>
                          <a:ea typeface="KaiTi" pitchFamily="49" charset="-122"/>
                        </a:rPr>
                        <a:t>24</a:t>
                      </a:r>
                      <a:r>
                        <a:rPr lang="zh-TW" altLang="en-US" sz="1400" dirty="0" smtClean="0">
                          <a:solidFill>
                            <a:srgbClr val="000000"/>
                          </a:solidFill>
                          <a:latin typeface="KaiTi" pitchFamily="49" charset="-122"/>
                          <a:ea typeface="KaiTi" pitchFamily="49" charset="-122"/>
                        </a:rPr>
                        <a:t>個村落；由於山上多種植尤加利樹，空氣中彌漫著樹油，經光線折射，遠望過去帶有淺藍色，所以叫做藍山。</a:t>
                      </a:r>
                    </a:p>
                    <a:p>
                      <a:r>
                        <a:rPr lang="zh-TW" altLang="en-US" sz="1400" dirty="0" smtClean="0">
                          <a:solidFill>
                            <a:srgbClr val="000000"/>
                          </a:solidFill>
                          <a:latin typeface="KaiTi" pitchFamily="49" charset="-122"/>
                          <a:ea typeface="KaiTi" pitchFamily="49" charset="-122"/>
                        </a:rPr>
                        <a:t>旅客可在此乘坐空中纜車，橫越傑美遜峽谷卡通巴瀑布的科斯渡口 </a:t>
                      </a:r>
                      <a:r>
                        <a:rPr lang="en-US" altLang="zh-TW" sz="1400" dirty="0" smtClean="0">
                          <a:solidFill>
                            <a:srgbClr val="000000"/>
                          </a:solidFill>
                          <a:latin typeface="KaiTi" pitchFamily="49" charset="-122"/>
                          <a:ea typeface="KaiTi" pitchFamily="49" charset="-122"/>
                        </a:rPr>
                        <a:t>(Cox’s Crossing)</a:t>
                      </a:r>
                      <a:r>
                        <a:rPr lang="zh-TW" altLang="en-US" sz="1400" dirty="0" smtClean="0">
                          <a:solidFill>
                            <a:srgbClr val="000000"/>
                          </a:solidFill>
                          <a:latin typeface="KaiTi" pitchFamily="49" charset="-122"/>
                          <a:ea typeface="KaiTi" pitchFamily="49" charset="-122"/>
                        </a:rPr>
                        <a:t>，纜車會在兩山中間懸浮停留約五分鐘，讓旅客居高臨下，將深達三百公尺的傑美遜谷一覽無疑。</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zh-TW" altLang="en-US" sz="1400"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616" y="2204864"/>
            <a:ext cx="3456384" cy="215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2211179"/>
            <a:ext cx="3024336" cy="214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845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23</a:t>
            </a:fld>
            <a:endParaRPr lang="en-US" altLang="zh-TW"/>
          </a:p>
        </p:txBody>
      </p:sp>
      <p:pic>
        <p:nvPicPr>
          <p:cNvPr id="3" name="Picture 3074"/>
          <p:cNvPicPr>
            <a:picLocks noChangeAspect="1" noChangeArrowheads="1"/>
          </p:cNvPicPr>
          <p:nvPr/>
        </p:nvPicPr>
        <p:blipFill>
          <a:blip r:embed="rId2" cstate="email"/>
          <a:srcRect/>
          <a:stretch>
            <a:fillRect/>
          </a:stretch>
        </p:blipFill>
        <p:spPr bwMode="auto">
          <a:xfrm>
            <a:off x="-324544" y="-243408"/>
            <a:ext cx="1584176" cy="1683187"/>
          </a:xfrm>
          <a:prstGeom prst="rect">
            <a:avLst/>
          </a:prstGeom>
          <a:noFill/>
          <a:ln w="9525">
            <a:noFill/>
            <a:miter lim="800000"/>
            <a:headEnd/>
            <a:tailEnd/>
          </a:ln>
        </p:spPr>
      </p:pic>
      <p:sp>
        <p:nvSpPr>
          <p:cNvPr id="4"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雪梨凱恩斯八天景點介紹</a:t>
            </a:r>
            <a:endParaRPr lang="zh-TW" altLang="en-US" sz="2800" b="1" dirty="0">
              <a:solidFill>
                <a:schemeClr val="bg2"/>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89361034"/>
              </p:ext>
            </p:extLst>
          </p:nvPr>
        </p:nvGraphicFramePr>
        <p:xfrm>
          <a:off x="395846" y="1700808"/>
          <a:ext cx="8568644" cy="4739992"/>
        </p:xfrm>
        <a:graphic>
          <a:graphicData uri="http://schemas.openxmlformats.org/drawingml/2006/table">
            <a:tbl>
              <a:tblPr firstRow="1" bandRow="1">
                <a:tableStyleId>{5C22544A-7EE6-4342-B048-85BDC9FD1C3A}</a:tableStyleId>
              </a:tblPr>
              <a:tblGrid>
                <a:gridCol w="2142161"/>
                <a:gridCol w="2142161"/>
                <a:gridCol w="2142161"/>
                <a:gridCol w="2142161"/>
              </a:tblGrid>
              <a:tr h="474356">
                <a:tc gridSpan="2">
                  <a:txBody>
                    <a:bodyPr/>
                    <a:lstStyle/>
                    <a:p>
                      <a:pPr algn="ctr"/>
                      <a:r>
                        <a:rPr lang="zh-TW" altLang="en-US" dirty="0" smtClean="0">
                          <a:solidFill>
                            <a:srgbClr val="000000"/>
                          </a:solidFill>
                          <a:latin typeface="微軟正黑體" pitchFamily="34" charset="-120"/>
                          <a:ea typeface="微軟正黑體" pitchFamily="34" charset="-120"/>
                        </a:rPr>
                        <a:t>大堡礁</a:t>
                      </a:r>
                      <a:endParaRPr lang="zh-TW" altLang="en-US" dirty="0">
                        <a:solidFill>
                          <a:srgbClr val="00000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hMerge="1">
                  <a:txBody>
                    <a:bodyPr/>
                    <a:lstStyle/>
                    <a:p>
                      <a:pPr algn="ctr"/>
                      <a:endParaRPr lang="zh-TW" altLang="en-US" dirty="0">
                        <a:solidFill>
                          <a:srgbClr val="00000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gridSpan="2">
                  <a:txBody>
                    <a:bodyPr/>
                    <a:lstStyle/>
                    <a:p>
                      <a:pPr algn="ctr"/>
                      <a:r>
                        <a:rPr lang="zh-TW" altLang="en-US" dirty="0" smtClean="0">
                          <a:solidFill>
                            <a:srgbClr val="000000"/>
                          </a:solidFill>
                          <a:latin typeface="微軟正黑體" pitchFamily="34" charset="-120"/>
                          <a:ea typeface="微軟正黑體" pitchFamily="34" charset="-120"/>
                        </a:rPr>
                        <a:t>最古老的熱帶雨林</a:t>
                      </a:r>
                      <a:endParaRPr lang="zh-TW" altLang="en-US" dirty="0">
                        <a:solidFill>
                          <a:srgbClr val="00000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hMerge="1">
                  <a:txBody>
                    <a:bodyPr/>
                    <a:lstStyle/>
                    <a:p>
                      <a:endParaRPr lang="zh-TW" alt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r>
              <a:tr h="1613876">
                <a:tc>
                  <a:txBody>
                    <a:bodyPr/>
                    <a:lstStyle/>
                    <a:p>
                      <a:endParaRPr lang="zh-TW" alt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088232">
                <a:tc gridSpan="2">
                  <a:txBody>
                    <a:bodyPr/>
                    <a:lstStyle/>
                    <a:p>
                      <a:r>
                        <a:rPr lang="zh-TW" altLang="en-US" sz="1400" b="1" dirty="0" smtClean="0">
                          <a:solidFill>
                            <a:srgbClr val="000000"/>
                          </a:solidFill>
                          <a:latin typeface="微軟正黑體" pitchFamily="34" charset="-120"/>
                          <a:ea typeface="微軟正黑體" pitchFamily="34" charset="-120"/>
                        </a:rPr>
                        <a:t>如果您一生只打算前往大堡礁一次，那麼銀梭號將是您最佳的選擇。跟隨澳洲最出色的大堡礁船隊，銀梭號將帶您從道格拉斯港出發，前往最原始自然的阿金考特珊瑚礁，享受一個終身難忘的美好假期。乘坐舒適快捷的豪華雙體遊船前往業界公認最佳的阿金考特大堡礁，欣賞美麗神奇的海洋世界，令人大開眼界。世界級的設備，曾造訪的名人無數，各式各樣的精彩活動更是令人驚嘆連連，銀梭號即是名人士紳的選擇。</a:t>
                      </a:r>
                    </a:p>
                    <a:p>
                      <a:endParaRPr lang="zh-TW" altLang="en-US" dirty="0" smtClean="0"/>
                    </a:p>
                    <a:p>
                      <a:endParaRPr lang="zh-TW" alt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zh-TW" alt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r>
                        <a:rPr lang="zh-TW" altLang="en-US" sz="1400" b="1" dirty="0" smtClean="0">
                          <a:solidFill>
                            <a:srgbClr val="000000"/>
                          </a:solidFill>
                          <a:latin typeface="微軟正黑體" pitchFamily="34" charset="-120"/>
                          <a:ea typeface="微軟正黑體" pitchFamily="34" charset="-120"/>
                        </a:rPr>
                        <a:t>億萬年來的地球進化過程，珍貴的熱帶雨林已經受到了嚴重的破壞，唯有凱恩斯的雨林，仍然保持著最原始的狀態，無論是面積或者植被的完整度，都令人嘆為觀止！我們特別安排二戰時期的水陸兩用車，到達雨林深處，縱橫參天大樹的綠色迷宮之中；搭乘纜車鳥瞰雨林，鳥鳴及蟲聲如天籟一般，不一樣的角度欣賞雨林世界，到處充滿驚奇與樂趣。了解澳洲，從生活在其中的原始居民開始，欣賞澳洲原住民舞蹈表演，親身體驗擲迴力標，嘗試吹奏澳洲原住民傳統的長管狀樂器、品嚐原住民獨特的澳式</a:t>
                      </a:r>
                      <a:r>
                        <a:rPr lang="en-US" altLang="zh-TW" sz="1400" b="1" dirty="0" smtClean="0">
                          <a:solidFill>
                            <a:srgbClr val="000000"/>
                          </a:solidFill>
                          <a:latin typeface="微軟正黑體" pitchFamily="34" charset="-120"/>
                          <a:ea typeface="微軟正黑體" pitchFamily="34" charset="-120"/>
                        </a:rPr>
                        <a:t>BBQ</a:t>
                      </a:r>
                      <a:r>
                        <a:rPr lang="zh-TW" altLang="en-US" sz="1400" b="1" dirty="0" smtClean="0">
                          <a:solidFill>
                            <a:srgbClr val="000000"/>
                          </a:solidFill>
                          <a:latin typeface="微軟正黑體" pitchFamily="34" charset="-120"/>
                          <a:ea typeface="微軟正黑體" pitchFamily="34" charset="-120"/>
                        </a:rPr>
                        <a:t>，了解澳洲土著文化，就從熱帶雨林村莊開始！</a:t>
                      </a:r>
                    </a:p>
                    <a:p>
                      <a:endParaRPr lang="zh-TW" altLang="en-US" sz="1400" b="1" dirty="0">
                        <a:solidFill>
                          <a:srgbClr val="00000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zh-TW" alt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393" t="7082" r="34395"/>
          <a:stretch/>
        </p:blipFill>
        <p:spPr bwMode="auto">
          <a:xfrm>
            <a:off x="408081" y="2189018"/>
            <a:ext cx="2161311" cy="168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165" t="6746" r="34395" b="5981"/>
          <a:stretch/>
        </p:blipFill>
        <p:spPr bwMode="auto">
          <a:xfrm>
            <a:off x="4644008" y="2189018"/>
            <a:ext cx="4393024" cy="157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6511" t="7294" r="1450" b="6449"/>
          <a:stretch/>
        </p:blipFill>
        <p:spPr bwMode="auto">
          <a:xfrm>
            <a:off x="2569393" y="2133599"/>
            <a:ext cx="2074616" cy="163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8237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24</a:t>
            </a:fld>
            <a:endParaRPr lang="en-US" altLang="zh-TW"/>
          </a:p>
        </p:txBody>
      </p:sp>
      <p:graphicFrame>
        <p:nvGraphicFramePr>
          <p:cNvPr id="5" name="表格 4"/>
          <p:cNvGraphicFramePr>
            <a:graphicFrameLocks noGrp="1"/>
          </p:cNvGraphicFramePr>
          <p:nvPr>
            <p:extLst>
              <p:ext uri="{D42A27DB-BD31-4B8C-83A1-F6EECF244321}">
                <p14:modId xmlns:p14="http://schemas.microsoft.com/office/powerpoint/2010/main" val="275144935"/>
              </p:ext>
            </p:extLst>
          </p:nvPr>
        </p:nvGraphicFramePr>
        <p:xfrm>
          <a:off x="-214599" y="2708920"/>
          <a:ext cx="9358599" cy="1008112"/>
        </p:xfrm>
        <a:graphic>
          <a:graphicData uri="http://schemas.openxmlformats.org/drawingml/2006/table">
            <a:tbl>
              <a:tblPr firstRow="1" bandRow="1">
                <a:tableStyleId>{21E4AEA4-8DFA-4A89-87EB-49C32662AFE0}</a:tableStyleId>
              </a:tblPr>
              <a:tblGrid>
                <a:gridCol w="1330217"/>
                <a:gridCol w="1046046"/>
                <a:gridCol w="1152128"/>
                <a:gridCol w="1258210"/>
                <a:gridCol w="936104"/>
                <a:gridCol w="1224136"/>
                <a:gridCol w="1046046"/>
                <a:gridCol w="1365712"/>
              </a:tblGrid>
              <a:tr h="288032">
                <a:tc>
                  <a:txBody>
                    <a:bodyPr/>
                    <a:lstStyle/>
                    <a:p>
                      <a:pPr algn="ctr"/>
                      <a:r>
                        <a:rPr lang="zh-TW" altLang="en-US" sz="1600" dirty="0" smtClean="0"/>
                        <a:t>日期</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出發地</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抵達地</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航空公司</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航班</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起飛時間</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抵達時間</a:t>
                      </a:r>
                      <a:endParaRPr lang="zh-TW" altLang="en-US" sz="1600" b="1" dirty="0">
                        <a:latin typeface="微軟正黑體" pitchFamily="34" charset="-120"/>
                        <a:ea typeface="微軟正黑體" pitchFamily="34" charset="-120"/>
                      </a:endParaRPr>
                    </a:p>
                  </a:txBody>
                  <a:tcPr anchor="ctr"/>
                </a:tc>
                <a:tc>
                  <a:txBody>
                    <a:bodyPr/>
                    <a:lstStyle/>
                    <a:p>
                      <a:pPr algn="ctr"/>
                      <a:r>
                        <a:rPr lang="zh-TW" altLang="en-US" sz="1600" dirty="0" smtClean="0"/>
                        <a:t>飛行時間</a:t>
                      </a:r>
                      <a:endParaRPr lang="zh-TW" altLang="en-US" sz="1600" b="1" dirty="0">
                        <a:latin typeface="微軟正黑體" pitchFamily="34" charset="-120"/>
                        <a:ea typeface="微軟正黑體" pitchFamily="34" charset="-120"/>
                      </a:endParaRPr>
                    </a:p>
                  </a:txBody>
                  <a:tcPr anchor="ctr"/>
                </a:tc>
              </a:tr>
              <a:tr h="288032">
                <a:tc>
                  <a:txBody>
                    <a:bodyPr/>
                    <a:lstStyle/>
                    <a:p>
                      <a:pPr algn="ctr"/>
                      <a:r>
                        <a:rPr lang="en-US" altLang="zh-TW" sz="1600" b="1" dirty="0" smtClean="0">
                          <a:solidFill>
                            <a:schemeClr val="accent1">
                              <a:lumMod val="50000"/>
                            </a:schemeClr>
                          </a:solidFill>
                        </a:rPr>
                        <a:t>5</a:t>
                      </a:r>
                      <a:r>
                        <a:rPr lang="zh-TW" altLang="en-US" sz="1600" b="1" dirty="0" smtClean="0">
                          <a:solidFill>
                            <a:schemeClr val="accent1">
                              <a:lumMod val="50000"/>
                            </a:schemeClr>
                          </a:solidFill>
                        </a:rPr>
                        <a:t>月</a:t>
                      </a:r>
                      <a:r>
                        <a:rPr lang="en-US" altLang="zh-TW" sz="1600" b="1" dirty="0" smtClean="0">
                          <a:solidFill>
                            <a:schemeClr val="accent1">
                              <a:lumMod val="50000"/>
                            </a:schemeClr>
                          </a:solidFill>
                        </a:rPr>
                        <a:t>30</a:t>
                      </a:r>
                      <a:r>
                        <a:rPr lang="zh-TW" altLang="en-US" sz="1600" b="1" dirty="0" smtClean="0">
                          <a:solidFill>
                            <a:schemeClr val="accent1">
                              <a:lumMod val="50000"/>
                            </a:schemeClr>
                          </a:solidFill>
                        </a:rPr>
                        <a:t>日</a:t>
                      </a:r>
                      <a:r>
                        <a:rPr lang="en-US" altLang="zh-TW" sz="1600" b="1" dirty="0" smtClean="0">
                          <a:solidFill>
                            <a:schemeClr val="accent1">
                              <a:lumMod val="50000"/>
                            </a:schemeClr>
                          </a:solidFill>
                        </a:rPr>
                        <a:t>(</a:t>
                      </a:r>
                      <a:r>
                        <a:rPr lang="zh-TW" altLang="en-US" sz="1600" b="1" dirty="0" smtClean="0">
                          <a:solidFill>
                            <a:schemeClr val="accent1">
                              <a:lumMod val="50000"/>
                            </a:schemeClr>
                          </a:solidFill>
                        </a:rPr>
                        <a:t>五</a:t>
                      </a:r>
                      <a:r>
                        <a:rPr lang="en-US" altLang="zh-TW" sz="1600" b="1" dirty="0" smtClean="0">
                          <a:solidFill>
                            <a:schemeClr val="accent1">
                              <a:lumMod val="50000"/>
                            </a:schemeClr>
                          </a:solidFill>
                        </a:rPr>
                        <a:t>)</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accent1">
                              <a:lumMod val="50000"/>
                            </a:schemeClr>
                          </a:solidFill>
                        </a:rPr>
                        <a:t>桃園</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accent1">
                              <a:lumMod val="50000"/>
                            </a:schemeClr>
                          </a:solidFill>
                          <a:latin typeface="微軟正黑體" pitchFamily="34" charset="-120"/>
                          <a:ea typeface="微軟正黑體" pitchFamily="34" charset="-120"/>
                        </a:rPr>
                        <a:t>布里斯本</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accent1">
                              <a:lumMod val="50000"/>
                            </a:schemeClr>
                          </a:solidFill>
                        </a:rPr>
                        <a:t>中華航空</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accent1">
                              <a:lumMod val="50000"/>
                            </a:schemeClr>
                          </a:solidFill>
                          <a:latin typeface="微軟正黑體" pitchFamily="34" charset="-120"/>
                          <a:ea typeface="微軟正黑體" pitchFamily="34" charset="-120"/>
                        </a:rPr>
                        <a:t>CI051</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accent1">
                              <a:lumMod val="50000"/>
                            </a:schemeClr>
                          </a:solidFill>
                        </a:rPr>
                        <a:t>2310</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accent1">
                              <a:lumMod val="50000"/>
                            </a:schemeClr>
                          </a:solidFill>
                        </a:rPr>
                        <a:t>1120+1</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accent1">
                              <a:lumMod val="50000"/>
                            </a:schemeClr>
                          </a:solidFill>
                        </a:rPr>
                        <a:t>9</a:t>
                      </a:r>
                      <a:r>
                        <a:rPr lang="zh-TW" altLang="en-US" sz="1600" b="1" dirty="0" smtClean="0">
                          <a:solidFill>
                            <a:schemeClr val="accent1">
                              <a:lumMod val="50000"/>
                            </a:schemeClr>
                          </a:solidFill>
                        </a:rPr>
                        <a:t>小時</a:t>
                      </a:r>
                      <a:r>
                        <a:rPr lang="en-US" altLang="zh-TW" sz="1600" b="1" dirty="0" smtClean="0">
                          <a:solidFill>
                            <a:schemeClr val="accent1">
                              <a:lumMod val="50000"/>
                            </a:schemeClr>
                          </a:solidFill>
                        </a:rPr>
                        <a:t>10</a:t>
                      </a:r>
                      <a:r>
                        <a:rPr lang="zh-TW" altLang="en-US" sz="1600" b="1" dirty="0" smtClean="0">
                          <a:solidFill>
                            <a:schemeClr val="accent1">
                              <a:lumMod val="50000"/>
                            </a:schemeClr>
                          </a:solidFill>
                        </a:rPr>
                        <a:t>分</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r>
              <a:tr h="337552">
                <a:tc>
                  <a:txBody>
                    <a:bodyPr/>
                    <a:lstStyle/>
                    <a:p>
                      <a:pPr algn="ctr"/>
                      <a:r>
                        <a:rPr lang="en-US" altLang="zh-TW" sz="1600" b="1" dirty="0" smtClean="0">
                          <a:solidFill>
                            <a:schemeClr val="accent1">
                              <a:lumMod val="50000"/>
                            </a:schemeClr>
                          </a:solidFill>
                        </a:rPr>
                        <a:t>6</a:t>
                      </a:r>
                      <a:r>
                        <a:rPr lang="zh-TW" altLang="en-US" sz="1600" b="1" dirty="0" smtClean="0">
                          <a:solidFill>
                            <a:schemeClr val="accent1">
                              <a:lumMod val="50000"/>
                            </a:schemeClr>
                          </a:solidFill>
                        </a:rPr>
                        <a:t>月</a:t>
                      </a:r>
                      <a:r>
                        <a:rPr lang="en-US" altLang="zh-TW" sz="1600" b="1" dirty="0" smtClean="0">
                          <a:solidFill>
                            <a:schemeClr val="accent1">
                              <a:lumMod val="50000"/>
                            </a:schemeClr>
                          </a:solidFill>
                        </a:rPr>
                        <a:t>04</a:t>
                      </a:r>
                      <a:r>
                        <a:rPr lang="zh-TW" altLang="en-US" sz="1600" b="1" dirty="0" smtClean="0">
                          <a:solidFill>
                            <a:schemeClr val="accent1">
                              <a:lumMod val="50000"/>
                            </a:schemeClr>
                          </a:solidFill>
                        </a:rPr>
                        <a:t>日</a:t>
                      </a:r>
                      <a:r>
                        <a:rPr lang="en-US" altLang="zh-TW" sz="1600" b="1" dirty="0" smtClean="0">
                          <a:solidFill>
                            <a:schemeClr val="accent1">
                              <a:lumMod val="50000"/>
                            </a:schemeClr>
                          </a:solidFill>
                        </a:rPr>
                        <a:t>(</a:t>
                      </a:r>
                      <a:r>
                        <a:rPr lang="zh-TW" altLang="en-US" sz="1600" b="1" dirty="0" smtClean="0">
                          <a:solidFill>
                            <a:schemeClr val="accent1">
                              <a:lumMod val="50000"/>
                            </a:schemeClr>
                          </a:solidFill>
                        </a:rPr>
                        <a:t>三</a:t>
                      </a:r>
                      <a:r>
                        <a:rPr lang="en-US" altLang="zh-TW" sz="1600" b="1" dirty="0" smtClean="0">
                          <a:solidFill>
                            <a:schemeClr val="accent1">
                              <a:lumMod val="50000"/>
                            </a:schemeClr>
                          </a:solidFill>
                        </a:rPr>
                        <a:t>)</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accent1">
                              <a:lumMod val="50000"/>
                            </a:schemeClr>
                          </a:solidFill>
                          <a:latin typeface="微軟正黑體" pitchFamily="34" charset="-120"/>
                          <a:ea typeface="微軟正黑體" pitchFamily="34" charset="-120"/>
                        </a:rPr>
                        <a:t>雪梨</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accent1">
                              <a:lumMod val="50000"/>
                            </a:schemeClr>
                          </a:solidFill>
                          <a:latin typeface="微軟正黑體" pitchFamily="34" charset="-120"/>
                          <a:ea typeface="微軟正黑體" pitchFamily="34" charset="-120"/>
                        </a:rPr>
                        <a:t>桃園</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zh-TW" altLang="en-US" sz="1600" b="1" dirty="0" smtClean="0">
                          <a:solidFill>
                            <a:schemeClr val="accent1">
                              <a:lumMod val="50000"/>
                            </a:schemeClr>
                          </a:solidFill>
                        </a:rPr>
                        <a:t>中華航空</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accent1">
                              <a:lumMod val="50000"/>
                            </a:schemeClr>
                          </a:solidFill>
                        </a:rPr>
                        <a:t>CI052</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accent1">
                              <a:lumMod val="50000"/>
                            </a:schemeClr>
                          </a:solidFill>
                        </a:rPr>
                        <a:t>2210</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accent1">
                              <a:lumMod val="50000"/>
                            </a:schemeClr>
                          </a:solidFill>
                        </a:rPr>
                        <a:t>0540+1</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c>
                  <a:txBody>
                    <a:bodyPr/>
                    <a:lstStyle/>
                    <a:p>
                      <a:pPr algn="ctr"/>
                      <a:r>
                        <a:rPr lang="en-US" altLang="zh-TW" sz="1600" b="1" dirty="0" smtClean="0">
                          <a:solidFill>
                            <a:schemeClr val="accent1">
                              <a:lumMod val="50000"/>
                            </a:schemeClr>
                          </a:solidFill>
                        </a:rPr>
                        <a:t>9</a:t>
                      </a:r>
                      <a:r>
                        <a:rPr lang="zh-TW" altLang="en-US" sz="1600" b="1" dirty="0" smtClean="0">
                          <a:solidFill>
                            <a:schemeClr val="accent1">
                              <a:lumMod val="50000"/>
                            </a:schemeClr>
                          </a:solidFill>
                        </a:rPr>
                        <a:t>小時</a:t>
                      </a:r>
                      <a:r>
                        <a:rPr lang="en-US" altLang="zh-TW" sz="1600" b="1" dirty="0" smtClean="0">
                          <a:solidFill>
                            <a:schemeClr val="accent1">
                              <a:lumMod val="50000"/>
                            </a:schemeClr>
                          </a:solidFill>
                        </a:rPr>
                        <a:t>30</a:t>
                      </a:r>
                      <a:r>
                        <a:rPr lang="zh-TW" altLang="en-US" sz="1600" b="1" dirty="0" smtClean="0">
                          <a:solidFill>
                            <a:schemeClr val="accent1">
                              <a:lumMod val="50000"/>
                            </a:schemeClr>
                          </a:solidFill>
                        </a:rPr>
                        <a:t>分</a:t>
                      </a:r>
                      <a:endParaRPr lang="zh-TW" altLang="en-US" sz="1600" b="1" dirty="0">
                        <a:solidFill>
                          <a:schemeClr val="accent1">
                            <a:lumMod val="50000"/>
                          </a:schemeClr>
                        </a:solidFill>
                        <a:latin typeface="微軟正黑體" pitchFamily="34" charset="-120"/>
                        <a:ea typeface="微軟正黑體" pitchFamily="34" charset="-120"/>
                      </a:endParaRPr>
                    </a:p>
                  </a:txBody>
                  <a:tcPr anchor="ctr"/>
                </a:tc>
              </a:tr>
            </a:tbl>
          </a:graphicData>
        </a:graphic>
      </p:graphicFrame>
      <p:sp>
        <p:nvSpPr>
          <p:cNvPr id="6"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雪梨七天航</a:t>
            </a:r>
            <a:r>
              <a:rPr lang="zh-TW" altLang="en-US" sz="2800" b="1" dirty="0">
                <a:solidFill>
                  <a:schemeClr val="bg2"/>
                </a:solidFill>
              </a:rPr>
              <a:t>班說明</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544" y="-315416"/>
            <a:ext cx="158432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314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6"/>
          <p:cNvSpPr>
            <a:spLocks noGrp="1" noChangeArrowheads="1"/>
          </p:cNvSpPr>
          <p:nvPr>
            <p:ph type="sldNum" sz="quarter" idx="12"/>
          </p:nvPr>
        </p:nvSpPr>
        <p:spPr>
          <a:ln/>
        </p:spPr>
        <p:txBody>
          <a:bodyPr/>
          <a:lstStyle/>
          <a:p>
            <a:fld id="{D873084D-54D2-452C-B1D7-9162C12C85BE}" type="slidenum">
              <a:rPr lang="en-US" altLang="zh-TW"/>
              <a:pPr/>
              <a:t>25</a:t>
            </a:fld>
            <a:endParaRPr lang="en-US" altLang="zh-TW"/>
          </a:p>
        </p:txBody>
      </p:sp>
      <p:sp>
        <p:nvSpPr>
          <p:cNvPr id="31749" name="Rectangle 5"/>
          <p:cNvSpPr>
            <a:spLocks noChangeArrowheads="1"/>
          </p:cNvSpPr>
          <p:nvPr/>
        </p:nvSpPr>
        <p:spPr bwMode="auto">
          <a:xfrm>
            <a:off x="1895568"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雪梨七天行程簡表</a:t>
            </a:r>
            <a:endParaRPr lang="zh-TW" altLang="en-US" sz="2800" b="1" dirty="0">
              <a:solidFill>
                <a:schemeClr val="bg2"/>
              </a:solidFill>
            </a:endParaRPr>
          </a:p>
        </p:txBody>
      </p:sp>
      <p:sp>
        <p:nvSpPr>
          <p:cNvPr id="31764" name="Rectangle 20"/>
          <p:cNvSpPr>
            <a:spLocks noChangeArrowheads="1"/>
          </p:cNvSpPr>
          <p:nvPr/>
        </p:nvSpPr>
        <p:spPr bwMode="auto">
          <a:xfrm>
            <a:off x="0" y="2182813"/>
            <a:ext cx="9144000" cy="0"/>
          </a:xfrm>
          <a:prstGeom prst="rect">
            <a:avLst/>
          </a:prstGeom>
          <a:noFill/>
          <a:ln w="9525">
            <a:noFill/>
            <a:miter lim="800000"/>
            <a:headEnd/>
            <a:tailEnd/>
          </a:ln>
          <a:effectLst/>
        </p:spPr>
        <p:txBody>
          <a:bodyPr wrap="none" anchor="ctr">
            <a:spAutoFit/>
          </a:bodyPr>
          <a:lstStyle/>
          <a:p>
            <a:endParaRPr lang="zh-TW" altLang="en-US"/>
          </a:p>
        </p:txBody>
      </p:sp>
      <p:pic>
        <p:nvPicPr>
          <p:cNvPr id="90" name="Picture 3074"/>
          <p:cNvPicPr>
            <a:picLocks noChangeAspect="1" noChangeArrowheads="1"/>
          </p:cNvPicPr>
          <p:nvPr/>
        </p:nvPicPr>
        <p:blipFill>
          <a:blip r:embed="rId2" cstate="email"/>
          <a:srcRect/>
          <a:stretch>
            <a:fillRect/>
          </a:stretch>
        </p:blipFill>
        <p:spPr bwMode="auto">
          <a:xfrm>
            <a:off x="-324544" y="-387424"/>
            <a:ext cx="1584176" cy="1683187"/>
          </a:xfrm>
          <a:prstGeom prst="rect">
            <a:avLst/>
          </a:prstGeom>
          <a:noFill/>
          <a:ln w="9525">
            <a:noFill/>
            <a:miter lim="800000"/>
            <a:headEnd/>
            <a:tailEnd/>
          </a:ln>
        </p:spPr>
      </p:pic>
      <p:graphicFrame>
        <p:nvGraphicFramePr>
          <p:cNvPr id="4" name="表格 3"/>
          <p:cNvGraphicFramePr>
            <a:graphicFrameLocks noGrp="1"/>
          </p:cNvGraphicFramePr>
          <p:nvPr>
            <p:extLst>
              <p:ext uri="{D42A27DB-BD31-4B8C-83A1-F6EECF244321}">
                <p14:modId xmlns:p14="http://schemas.microsoft.com/office/powerpoint/2010/main" val="576790177"/>
              </p:ext>
            </p:extLst>
          </p:nvPr>
        </p:nvGraphicFramePr>
        <p:xfrm>
          <a:off x="0" y="1579138"/>
          <a:ext cx="9140616" cy="5278862"/>
        </p:xfrm>
        <a:graphic>
          <a:graphicData uri="http://schemas.openxmlformats.org/drawingml/2006/table">
            <a:tbl>
              <a:tblPr firstRow="1" bandRow="1">
                <a:tableStyleId>{073A0DAA-6AF3-43AB-8588-CEC1D06C72B9}</a:tableStyleId>
              </a:tblPr>
              <a:tblGrid>
                <a:gridCol w="1027919"/>
                <a:gridCol w="4732721"/>
                <a:gridCol w="3379976"/>
              </a:tblGrid>
              <a:tr h="554462">
                <a:tc>
                  <a:txBody>
                    <a:bodyPr/>
                    <a:lstStyle/>
                    <a:p>
                      <a:pPr algn="ctr"/>
                      <a:r>
                        <a:rPr lang="zh-TW" altLang="en-US" sz="1800" b="1" dirty="0" smtClean="0">
                          <a:latin typeface="微軟正黑體" pitchFamily="34" charset="-120"/>
                          <a:ea typeface="微軟正黑體" pitchFamily="34" charset="-120"/>
                        </a:rPr>
                        <a:t>日期</a:t>
                      </a:r>
                      <a:endParaRPr lang="zh-TW" altLang="en-US" sz="1800" b="1" dirty="0">
                        <a:latin typeface="微軟正黑體" pitchFamily="34" charset="-120"/>
                        <a:ea typeface="微軟正黑體" pitchFamily="34" charset="-120"/>
                      </a:endParaRPr>
                    </a:p>
                  </a:txBody>
                  <a:tcPr anchor="ctr"/>
                </a:tc>
                <a:tc>
                  <a:txBody>
                    <a:bodyPr/>
                    <a:lstStyle/>
                    <a:p>
                      <a:pPr algn="ctr"/>
                      <a:r>
                        <a:rPr lang="zh-TW" altLang="en-US" sz="1800" b="1" dirty="0" smtClean="0">
                          <a:latin typeface="微軟正黑體" pitchFamily="34" charset="-120"/>
                          <a:ea typeface="微軟正黑體" pitchFamily="34" charset="-120"/>
                        </a:rPr>
                        <a:t>行程內容</a:t>
                      </a:r>
                      <a:endParaRPr lang="zh-TW" altLang="en-US" sz="1800" b="1" dirty="0">
                        <a:latin typeface="微軟正黑體" pitchFamily="34" charset="-120"/>
                        <a:ea typeface="微軟正黑體" pitchFamily="34" charset="-120"/>
                      </a:endParaRPr>
                    </a:p>
                  </a:txBody>
                  <a:tcPr anchor="ctr"/>
                </a:tc>
                <a:tc>
                  <a:txBody>
                    <a:bodyPr/>
                    <a:lstStyle/>
                    <a:p>
                      <a:pPr algn="ctr"/>
                      <a:r>
                        <a:rPr lang="zh-TW" altLang="en-US" sz="1800" b="1" dirty="0" smtClean="0">
                          <a:latin typeface="微軟正黑體" pitchFamily="34" charset="-120"/>
                          <a:ea typeface="微軟正黑體" pitchFamily="34" charset="-120"/>
                        </a:rPr>
                        <a:t>餐食住宿</a:t>
                      </a:r>
                      <a:endParaRPr lang="zh-TW" altLang="en-US" sz="1800" b="1" dirty="0">
                        <a:latin typeface="微軟正黑體" pitchFamily="34" charset="-120"/>
                        <a:ea typeface="微軟正黑體" pitchFamily="34" charset="-120"/>
                      </a:endParaRPr>
                    </a:p>
                  </a:txBody>
                  <a:tcPr anchor="ctr"/>
                </a:tc>
              </a:tr>
              <a:tr h="554462">
                <a:tc>
                  <a:txBody>
                    <a:bodyPr/>
                    <a:lstStyle/>
                    <a:p>
                      <a:pPr algn="ctr"/>
                      <a:r>
                        <a:rPr lang="zh-TW" altLang="en-US" sz="1400" b="1" dirty="0" smtClean="0">
                          <a:latin typeface="微軟正黑體" pitchFamily="34" charset="-120"/>
                          <a:ea typeface="微軟正黑體" pitchFamily="34" charset="-120"/>
                        </a:rPr>
                        <a:t>第一天</a:t>
                      </a:r>
                      <a:endParaRPr lang="en-US" altLang="zh-TW" sz="1400" b="1" dirty="0" smtClean="0">
                        <a:latin typeface="微軟正黑體" pitchFamily="34" charset="-120"/>
                        <a:ea typeface="微軟正黑體" pitchFamily="34" charset="-120"/>
                      </a:endParaRPr>
                    </a:p>
                    <a:p>
                      <a:pPr algn="ctr"/>
                      <a:r>
                        <a:rPr lang="en-US" altLang="zh-TW" sz="1400" b="1" dirty="0" smtClean="0">
                          <a:latin typeface="微軟正黑體" pitchFamily="34" charset="-120"/>
                          <a:ea typeface="微軟正黑體" pitchFamily="34" charset="-120"/>
                        </a:rPr>
                        <a:t>5</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30</a:t>
                      </a:r>
                      <a:r>
                        <a:rPr lang="zh-TW" altLang="en-US" sz="1400" b="1" dirty="0" smtClean="0">
                          <a:latin typeface="微軟正黑體" pitchFamily="34" charset="-120"/>
                          <a:ea typeface="微軟正黑體" pitchFamily="34" charset="-120"/>
                        </a:rPr>
                        <a:t>日</a:t>
                      </a:r>
                      <a:endParaRPr lang="en-US" altLang="zh-TW" sz="1400" b="1" dirty="0" smtClean="0">
                        <a:latin typeface="微軟正黑體" pitchFamily="34" charset="-120"/>
                        <a:ea typeface="微軟正黑體" pitchFamily="34" charset="-120"/>
                      </a:endParaRP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五</a:t>
                      </a:r>
                      <a:r>
                        <a:rPr lang="en-US" altLang="zh-TW" sz="1400" b="1" dirty="0" smtClean="0">
                          <a:latin typeface="微軟正黑體" pitchFamily="34" charset="-120"/>
                          <a:ea typeface="微軟正黑體" pitchFamily="34" charset="-120"/>
                        </a:rPr>
                        <a:t>)</a:t>
                      </a:r>
                      <a:endParaRPr lang="zh-TW" altLang="en-US" sz="1400" b="1" dirty="0">
                        <a:latin typeface="微軟正黑體" pitchFamily="34" charset="-120"/>
                        <a:ea typeface="微軟正黑體" pitchFamily="34" charset="-120"/>
                      </a:endParaRPr>
                    </a:p>
                  </a:txBody>
                  <a:tcPr anchor="ctr"/>
                </a:tc>
                <a:tc>
                  <a:txBody>
                    <a:bodyPr/>
                    <a:lstStyle/>
                    <a:p>
                      <a:r>
                        <a:rPr lang="zh-TW" altLang="en-US" sz="1600" b="1" dirty="0" smtClean="0">
                          <a:latin typeface="微軟正黑體" pitchFamily="34" charset="-120"/>
                          <a:ea typeface="微軟正黑體" pitchFamily="34" charset="-120"/>
                        </a:rPr>
                        <a:t>桃園</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雪梨</a:t>
                      </a:r>
                      <a:r>
                        <a:rPr lang="zh-TW" altLang="en-US" sz="1600" b="1" baseline="0" dirty="0" smtClean="0">
                          <a:latin typeface="微軟正黑體" pitchFamily="34" charset="-120"/>
                          <a:ea typeface="微軟正黑體" pitchFamily="34" charset="-120"/>
                        </a:rPr>
                        <a:t>       </a:t>
                      </a:r>
                      <a:r>
                        <a:rPr lang="en-US" altLang="zh-TW" sz="1600" b="1" dirty="0" smtClean="0">
                          <a:latin typeface="微軟正黑體" pitchFamily="34" charset="-120"/>
                          <a:ea typeface="微軟正黑體" pitchFamily="34" charset="-120"/>
                        </a:rPr>
                        <a:t>CI051     2310/1120+1</a:t>
                      </a: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 自理</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自理</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機上</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 </a:t>
                      </a:r>
                      <a:r>
                        <a:rPr lang="en-US" altLang="zh-TW" sz="1400" b="1" dirty="0" smtClean="0">
                          <a:latin typeface="微軟正黑體" pitchFamily="34" charset="-120"/>
                          <a:ea typeface="微軟正黑體" pitchFamily="34" charset="-120"/>
                        </a:rPr>
                        <a:t>SYD Grace Hotel</a:t>
                      </a:r>
                      <a:endParaRPr lang="zh-TW" altLang="en-US" sz="1400" b="1" dirty="0">
                        <a:latin typeface="微軟正黑體" pitchFamily="34" charset="-120"/>
                        <a:ea typeface="微軟正黑體" pitchFamily="34" charset="-120"/>
                      </a:endParaRPr>
                    </a:p>
                  </a:txBody>
                  <a:tcPr/>
                </a:tc>
              </a:tr>
              <a:tr h="554462">
                <a:tc>
                  <a:txBody>
                    <a:bodyPr/>
                    <a:lstStyle/>
                    <a:p>
                      <a:pPr algn="ctr"/>
                      <a:r>
                        <a:rPr lang="zh-TW" altLang="en-US" sz="1400" b="1" dirty="0" smtClean="0">
                          <a:latin typeface="微軟正黑體" pitchFamily="34" charset="-120"/>
                          <a:ea typeface="微軟正黑體" pitchFamily="34" charset="-120"/>
                        </a:rPr>
                        <a:t>第二天</a:t>
                      </a:r>
                    </a:p>
                    <a:p>
                      <a:pPr algn="ctr"/>
                      <a:r>
                        <a:rPr lang="en-US" altLang="zh-TW" sz="1400" b="1" dirty="0" smtClean="0">
                          <a:latin typeface="微軟正黑體" pitchFamily="34" charset="-120"/>
                          <a:ea typeface="微軟正黑體" pitchFamily="34" charset="-120"/>
                        </a:rPr>
                        <a:t>5</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31</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六</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抵達雪梨</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獵人谷品酒、中央海案觀賞大嘴鳥</a:t>
                      </a:r>
                      <a:r>
                        <a:rPr lang="en-US" altLang="zh-TW" sz="1600" b="1" dirty="0" smtClean="0">
                          <a:latin typeface="微軟正黑體" pitchFamily="34" charset="-120"/>
                          <a:ea typeface="微軟正黑體" pitchFamily="34" charset="-120"/>
                        </a:rPr>
                        <a:t>]</a:t>
                      </a: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機上</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獵人谷西餐廳</a:t>
                      </a: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中式料理</a:t>
                      </a: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Grace</a:t>
                      </a:r>
                      <a:r>
                        <a:rPr lang="en-US" altLang="zh-TW" sz="1400" b="1" baseline="0" dirty="0" smtClean="0">
                          <a:latin typeface="微軟正黑體" pitchFamily="34" charset="-120"/>
                          <a:ea typeface="微軟正黑體" pitchFamily="34" charset="-120"/>
                        </a:rPr>
                        <a:t> </a:t>
                      </a:r>
                      <a:r>
                        <a:rPr lang="en-US" altLang="zh-TW" sz="1400" b="1" baseline="0" dirty="0" err="1" smtClean="0">
                          <a:latin typeface="微軟正黑體" pitchFamily="34" charset="-120"/>
                          <a:ea typeface="微軟正黑體" pitchFamily="34" charset="-120"/>
                        </a:rPr>
                        <a:t>Hotle</a:t>
                      </a:r>
                      <a:endParaRPr lang="zh-TW" altLang="en-US" sz="1400" b="1" dirty="0" smtClean="0">
                        <a:latin typeface="微軟正黑體" pitchFamily="34" charset="-120"/>
                        <a:ea typeface="微軟正黑體" pitchFamily="34" charset="-120"/>
                      </a:endParaRPr>
                    </a:p>
                  </a:txBody>
                  <a:tcPr/>
                </a:tc>
              </a:tr>
              <a:tr h="554462">
                <a:tc>
                  <a:txBody>
                    <a:bodyPr/>
                    <a:lstStyle/>
                    <a:p>
                      <a:pPr algn="ctr"/>
                      <a:r>
                        <a:rPr lang="zh-TW" altLang="en-US" sz="1400" b="1" dirty="0" smtClean="0">
                          <a:latin typeface="微軟正黑體" pitchFamily="34" charset="-120"/>
                          <a:ea typeface="微軟正黑體" pitchFamily="34" charset="-120"/>
                        </a:rPr>
                        <a:t>第三天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01</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日</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雪梨</a:t>
                      </a:r>
                      <a:r>
                        <a:rPr lang="en-US" altLang="zh-TW" sz="1600" b="1" dirty="0" smtClean="0">
                          <a:latin typeface="微軟正黑體" pitchFamily="34" charset="-120"/>
                          <a:ea typeface="微軟正黑體" pitchFamily="34" charset="-120"/>
                        </a:rPr>
                        <a:t>[2014</a:t>
                      </a:r>
                      <a:r>
                        <a:rPr lang="zh-TW" altLang="en-US" sz="1600" b="1" dirty="0" smtClean="0">
                          <a:latin typeface="微軟正黑體" pitchFamily="34" charset="-120"/>
                          <a:ea typeface="微軟正黑體" pitchFamily="34" charset="-120"/>
                        </a:rPr>
                        <a:t>雪梨年會開幕式、岩石區、漁市場</a:t>
                      </a:r>
                      <a:r>
                        <a:rPr lang="en-US" altLang="zh-TW" sz="1600" b="1" dirty="0" smtClean="0">
                          <a:latin typeface="微軟正黑體" pitchFamily="34" charset="-120"/>
                          <a:ea typeface="微軟正黑體" pitchFamily="34" charset="-120"/>
                        </a:rPr>
                        <a:t>]</a:t>
                      </a:r>
                    </a:p>
                    <a:p>
                      <a:r>
                        <a:rPr lang="en-US" altLang="zh-TW" sz="1600" b="1" dirty="0" smtClean="0">
                          <a:latin typeface="微軟正黑體" pitchFamily="34" charset="-120"/>
                          <a:ea typeface="微軟正黑體" pitchFamily="34" charset="-120"/>
                        </a:rPr>
                        <a:t>0930-1130   </a:t>
                      </a:r>
                      <a:r>
                        <a:rPr lang="zh-TW" altLang="en-US" sz="1600" b="1" dirty="0" smtClean="0">
                          <a:latin typeface="微軟正黑體" pitchFamily="34" charset="-120"/>
                          <a:ea typeface="微軟正黑體" pitchFamily="34" charset="-120"/>
                        </a:rPr>
                        <a:t>第一場開幕式</a:t>
                      </a:r>
                    </a:p>
                    <a:p>
                      <a:r>
                        <a:rPr lang="en-US" altLang="zh-TW" sz="1600" b="1" dirty="0" smtClean="0">
                          <a:latin typeface="微軟正黑體" pitchFamily="34" charset="-120"/>
                          <a:ea typeface="微軟正黑體" pitchFamily="34" charset="-120"/>
                        </a:rPr>
                        <a:t>1530-1730   </a:t>
                      </a:r>
                      <a:r>
                        <a:rPr lang="zh-TW" altLang="en-US" sz="1600" b="1" dirty="0" smtClean="0">
                          <a:latin typeface="微軟正黑體" pitchFamily="34" charset="-120"/>
                          <a:ea typeface="微軟正黑體" pitchFamily="34" charset="-120"/>
                        </a:rPr>
                        <a:t>第二場開幕式</a:t>
                      </a: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飯店內</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澳式炸魚風味餐</a:t>
                      </a: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 </a:t>
                      </a:r>
                      <a:r>
                        <a:rPr lang="zh-TW" altLang="en-US" sz="1400" b="1" dirty="0" smtClean="0">
                          <a:latin typeface="微軟正黑體" pitchFamily="34" charset="-120"/>
                          <a:ea typeface="微軟正黑體" pitchFamily="34" charset="-120"/>
                        </a:rPr>
                        <a:t>雪梨灣遊船套餐</a:t>
                      </a: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Grace Hotel</a:t>
                      </a:r>
                      <a:endParaRPr lang="zh-TW" altLang="en-US" sz="1400" b="1" dirty="0" smtClean="0">
                        <a:latin typeface="微軟正黑體" pitchFamily="34" charset="-120"/>
                        <a:ea typeface="微軟正黑體" pitchFamily="34" charset="-120"/>
                      </a:endParaRPr>
                    </a:p>
                  </a:txBody>
                  <a:tcPr/>
                </a:tc>
              </a:tr>
              <a:tr h="554462">
                <a:tc>
                  <a:txBody>
                    <a:bodyPr/>
                    <a:lstStyle/>
                    <a:p>
                      <a:pPr algn="ctr"/>
                      <a:r>
                        <a:rPr lang="zh-TW" altLang="en-US" sz="1400" b="1" dirty="0" smtClean="0">
                          <a:latin typeface="微軟正黑體" pitchFamily="34" charset="-120"/>
                          <a:ea typeface="微軟正黑體" pitchFamily="34" charset="-120"/>
                        </a:rPr>
                        <a:t>第四天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02</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一</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雪梨</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亞太早餐會、皇家植物園、雪梨大橋徒步體驗、雪梨歌劇院</a:t>
                      </a:r>
                      <a:r>
                        <a:rPr lang="zh-TW" altLang="en-US" sz="1600" b="1" dirty="0" smtClean="0">
                          <a:latin typeface="標楷體"/>
                          <a:ea typeface="標楷體"/>
                        </a:rPr>
                        <a:t>、</a:t>
                      </a:r>
                      <a:r>
                        <a:rPr lang="zh-TW" altLang="en-US" sz="1600" b="1" dirty="0" smtClean="0">
                          <a:latin typeface="微軟正黑體" pitchFamily="34" charset="-120"/>
                          <a:ea typeface="微軟正黑體" pitchFamily="34" charset="-120"/>
                        </a:rPr>
                        <a:t>水族館、野生動物世界</a:t>
                      </a:r>
                      <a:r>
                        <a:rPr lang="en-US" altLang="zh-TW" sz="1600" b="1" dirty="0" smtClean="0">
                          <a:latin typeface="微軟正黑體" pitchFamily="34" charset="-120"/>
                          <a:ea typeface="微軟正黑體" pitchFamily="34" charset="-120"/>
                        </a:rPr>
                        <a:t>]</a:t>
                      </a:r>
                    </a:p>
                    <a:p>
                      <a:r>
                        <a:rPr lang="en-US" altLang="zh-TW" sz="1600" b="1" dirty="0" smtClean="0">
                          <a:latin typeface="微軟正黑體" pitchFamily="34" charset="-120"/>
                          <a:ea typeface="微軟正黑體" pitchFamily="34" charset="-120"/>
                        </a:rPr>
                        <a:t>0700-0800   </a:t>
                      </a:r>
                      <a:r>
                        <a:rPr lang="zh-TW" altLang="en-US" sz="1600" b="1" dirty="0" smtClean="0">
                          <a:latin typeface="微軟正黑體" pitchFamily="34" charset="-120"/>
                          <a:ea typeface="微軟正黑體" pitchFamily="34" charset="-120"/>
                        </a:rPr>
                        <a:t>亞太早餐會</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時間暫訂</a:t>
                      </a:r>
                      <a:r>
                        <a:rPr lang="en-US" altLang="zh-TW" sz="1600" b="1" dirty="0" smtClean="0">
                          <a:latin typeface="微軟正黑體" pitchFamily="34" charset="-120"/>
                          <a:ea typeface="微軟正黑體" pitchFamily="34" charset="-120"/>
                        </a:rPr>
                        <a:t>, </a:t>
                      </a:r>
                      <a:r>
                        <a:rPr lang="zh-TW" altLang="en-US" sz="1600" b="1" dirty="0" smtClean="0">
                          <a:latin typeface="微軟正黑體" pitchFamily="34" charset="-120"/>
                          <a:ea typeface="微軟正黑體" pitchFamily="34" charset="-120"/>
                        </a:rPr>
                        <a:t>自費參加</a:t>
                      </a:r>
                      <a:r>
                        <a:rPr lang="en-US" altLang="zh-TW" sz="1600" b="1" dirty="0" smtClean="0">
                          <a:latin typeface="微軟正黑體" pitchFamily="34" charset="-120"/>
                          <a:ea typeface="微軟正黑體" pitchFamily="34" charset="-120"/>
                        </a:rPr>
                        <a:t>)</a:t>
                      </a: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飯店內</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帽子餐廳</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澳洲和牛餐</a:t>
                      </a:r>
                    </a:p>
                    <a:p>
                      <a:r>
                        <a:rPr lang="zh-TW" altLang="en-US" sz="1400" b="1" dirty="0" smtClean="0">
                          <a:latin typeface="微軟正黑體" pitchFamily="34" charset="-120"/>
                          <a:ea typeface="微軟正黑體" pitchFamily="34" charset="-120"/>
                        </a:rPr>
                        <a:t>晚餐住宿</a:t>
                      </a:r>
                      <a:r>
                        <a:rPr lang="en-US" altLang="zh-TW" sz="1400" b="1" dirty="0" smtClean="0">
                          <a:latin typeface="微軟正黑體" pitchFamily="34" charset="-120"/>
                          <a:ea typeface="微軟正黑體" pitchFamily="34" charset="-120"/>
                        </a:rPr>
                        <a:t>: Grace</a:t>
                      </a:r>
                      <a:r>
                        <a:rPr lang="en-US" altLang="zh-TW" sz="1400" b="1" baseline="0" dirty="0" smtClean="0">
                          <a:latin typeface="微軟正黑體" pitchFamily="34" charset="-120"/>
                          <a:ea typeface="微軟正黑體" pitchFamily="34" charset="-120"/>
                        </a:rPr>
                        <a:t> </a:t>
                      </a:r>
                      <a:r>
                        <a:rPr lang="en-US" altLang="zh-TW" sz="1400" b="1" baseline="0" dirty="0" err="1" smtClean="0">
                          <a:latin typeface="微軟正黑體" pitchFamily="34" charset="-120"/>
                          <a:ea typeface="微軟正黑體" pitchFamily="34" charset="-120"/>
                        </a:rPr>
                        <a:t>Hotle</a:t>
                      </a:r>
                      <a:endParaRPr lang="zh-TW" altLang="en-US" sz="1400" b="1" dirty="0" smtClean="0">
                        <a:latin typeface="微軟正黑體" pitchFamily="34" charset="-120"/>
                        <a:ea typeface="微軟正黑體" pitchFamily="34" charset="-120"/>
                      </a:endParaRPr>
                    </a:p>
                  </a:txBody>
                  <a:tcPr/>
                </a:tc>
              </a:tr>
              <a:tr h="922602">
                <a:tc>
                  <a:txBody>
                    <a:bodyPr/>
                    <a:lstStyle/>
                    <a:p>
                      <a:pPr algn="ctr"/>
                      <a:r>
                        <a:rPr lang="zh-TW" altLang="en-US" sz="1400" b="1" dirty="0" smtClean="0">
                          <a:latin typeface="微軟正黑體" pitchFamily="34" charset="-120"/>
                          <a:ea typeface="微軟正黑體" pitchFamily="34" charset="-120"/>
                        </a:rPr>
                        <a:t>第五天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03</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二</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雪梨</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藍山國家公園</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搭乘纜車</a:t>
                      </a:r>
                      <a:r>
                        <a:rPr lang="en-US" altLang="zh-TW" sz="1600" b="1" dirty="0" smtClean="0">
                          <a:latin typeface="微軟正黑體" pitchFamily="34" charset="-120"/>
                          <a:ea typeface="微軟正黑體" pitchFamily="34" charset="-120"/>
                        </a:rPr>
                        <a:t>]</a:t>
                      </a:r>
                      <a:br>
                        <a:rPr lang="en-US" altLang="zh-TW" sz="1600" b="1" dirty="0" smtClean="0">
                          <a:latin typeface="微軟正黑體" pitchFamily="34" charset="-120"/>
                          <a:ea typeface="微軟正黑體" pitchFamily="34" charset="-120"/>
                        </a:rPr>
                      </a:br>
                      <a:endParaRPr lang="zh-TW" altLang="en-US" sz="1600" b="1" dirty="0">
                        <a:latin typeface="微軟正黑體" pitchFamily="34" charset="-120"/>
                        <a:ea typeface="微軟正黑體" pitchFamily="34" charset="-120"/>
                      </a:endParaRP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飯店內</a:t>
                      </a: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中式自助餐</a:t>
                      </a: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中式料理</a:t>
                      </a: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a:t>
                      </a:r>
                      <a:r>
                        <a:rPr lang="en-US" altLang="zh-TW" sz="1400" b="1" dirty="0" err="1" smtClean="0">
                          <a:latin typeface="微軟正黑體" pitchFamily="34" charset="-120"/>
                          <a:ea typeface="微軟正黑體" pitchFamily="34" charset="-120"/>
                        </a:rPr>
                        <a:t>Leura</a:t>
                      </a:r>
                      <a:r>
                        <a:rPr lang="en-US" altLang="zh-TW" sz="1400" b="1" baseline="0" dirty="0" smtClean="0">
                          <a:latin typeface="微軟正黑體" pitchFamily="34" charset="-120"/>
                          <a:ea typeface="微軟正黑體" pitchFamily="34" charset="-120"/>
                        </a:rPr>
                        <a:t> Gardens Hotel</a:t>
                      </a:r>
                      <a:r>
                        <a:rPr lang="zh-TW" altLang="en-US" sz="1400" b="1" baseline="0" dirty="0" smtClean="0">
                          <a:latin typeface="微軟正黑體" pitchFamily="34" charset="-120"/>
                          <a:ea typeface="微軟正黑體" pitchFamily="34" charset="-120"/>
                        </a:rPr>
                        <a:t>或同級</a:t>
                      </a:r>
                      <a:endParaRPr lang="zh-TW" altLang="en-US" sz="1400" b="1" dirty="0" smtClean="0">
                        <a:latin typeface="微軟正黑體" pitchFamily="34" charset="-120"/>
                        <a:ea typeface="微軟正黑體" pitchFamily="34" charset="-120"/>
                      </a:endParaRPr>
                    </a:p>
                  </a:txBody>
                  <a:tcPr/>
                </a:tc>
              </a:tr>
            </a:tbl>
          </a:graphicData>
        </a:graphic>
      </p:graphicFrame>
    </p:spTree>
    <p:extLst>
      <p:ext uri="{BB962C8B-B14F-4D97-AF65-F5344CB8AC3E}">
        <p14:creationId xmlns:p14="http://schemas.microsoft.com/office/powerpoint/2010/main" val="2746563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6"/>
          <p:cNvSpPr>
            <a:spLocks noGrp="1" noChangeArrowheads="1"/>
          </p:cNvSpPr>
          <p:nvPr>
            <p:ph type="sldNum" sz="quarter" idx="12"/>
          </p:nvPr>
        </p:nvSpPr>
        <p:spPr>
          <a:ln/>
        </p:spPr>
        <p:txBody>
          <a:bodyPr/>
          <a:lstStyle/>
          <a:p>
            <a:fld id="{D873084D-54D2-452C-B1D7-9162C12C85BE}" type="slidenum">
              <a:rPr lang="en-US" altLang="zh-TW"/>
              <a:pPr/>
              <a:t>26</a:t>
            </a:fld>
            <a:endParaRPr lang="en-US" altLang="zh-TW"/>
          </a:p>
        </p:txBody>
      </p:sp>
      <p:sp>
        <p:nvSpPr>
          <p:cNvPr id="31749"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a:solidFill>
                  <a:schemeClr val="bg2"/>
                </a:solidFill>
              </a:rPr>
              <a:t>雪梨凱恩</a:t>
            </a:r>
            <a:r>
              <a:rPr lang="zh-TW" altLang="en-US" sz="2800" b="1" dirty="0" smtClean="0">
                <a:solidFill>
                  <a:schemeClr val="bg2"/>
                </a:solidFill>
              </a:rPr>
              <a:t>斯七天</a:t>
            </a:r>
            <a:r>
              <a:rPr lang="zh-TW" altLang="en-US" sz="2800" b="1" dirty="0">
                <a:solidFill>
                  <a:schemeClr val="bg2"/>
                </a:solidFill>
              </a:rPr>
              <a:t>行程簡表</a:t>
            </a:r>
          </a:p>
        </p:txBody>
      </p:sp>
      <p:sp>
        <p:nvSpPr>
          <p:cNvPr id="31764" name="Rectangle 20"/>
          <p:cNvSpPr>
            <a:spLocks noChangeArrowheads="1"/>
          </p:cNvSpPr>
          <p:nvPr/>
        </p:nvSpPr>
        <p:spPr bwMode="auto">
          <a:xfrm>
            <a:off x="0" y="2182813"/>
            <a:ext cx="9144000" cy="0"/>
          </a:xfrm>
          <a:prstGeom prst="rect">
            <a:avLst/>
          </a:prstGeom>
          <a:noFill/>
          <a:ln w="9525">
            <a:noFill/>
            <a:miter lim="800000"/>
            <a:headEnd/>
            <a:tailEnd/>
          </a:ln>
          <a:effectLst/>
        </p:spPr>
        <p:txBody>
          <a:bodyPr wrap="none" anchor="ctr">
            <a:spAutoFit/>
          </a:bodyPr>
          <a:lstStyle/>
          <a:p>
            <a:endParaRPr lang="zh-TW" altLang="en-US"/>
          </a:p>
        </p:txBody>
      </p:sp>
      <p:pic>
        <p:nvPicPr>
          <p:cNvPr id="90" name="Picture 3074"/>
          <p:cNvPicPr>
            <a:picLocks noChangeAspect="1" noChangeArrowheads="1"/>
          </p:cNvPicPr>
          <p:nvPr/>
        </p:nvPicPr>
        <p:blipFill>
          <a:blip r:embed="rId2" cstate="email"/>
          <a:srcRect/>
          <a:stretch>
            <a:fillRect/>
          </a:stretch>
        </p:blipFill>
        <p:spPr bwMode="auto">
          <a:xfrm>
            <a:off x="-324544" y="-387424"/>
            <a:ext cx="1584176" cy="1683187"/>
          </a:xfrm>
          <a:prstGeom prst="rect">
            <a:avLst/>
          </a:prstGeom>
          <a:noFill/>
          <a:ln w="9525">
            <a:noFill/>
            <a:miter lim="800000"/>
            <a:headEnd/>
            <a:tailEnd/>
          </a:ln>
        </p:spPr>
      </p:pic>
      <p:graphicFrame>
        <p:nvGraphicFramePr>
          <p:cNvPr id="4" name="表格 3"/>
          <p:cNvGraphicFramePr>
            <a:graphicFrameLocks noGrp="1"/>
          </p:cNvGraphicFramePr>
          <p:nvPr>
            <p:extLst>
              <p:ext uri="{D42A27DB-BD31-4B8C-83A1-F6EECF244321}">
                <p14:modId xmlns:p14="http://schemas.microsoft.com/office/powerpoint/2010/main" val="4064247591"/>
              </p:ext>
            </p:extLst>
          </p:nvPr>
        </p:nvGraphicFramePr>
        <p:xfrm>
          <a:off x="89755" y="1988840"/>
          <a:ext cx="8964489" cy="2934501"/>
        </p:xfrm>
        <a:graphic>
          <a:graphicData uri="http://schemas.openxmlformats.org/drawingml/2006/table">
            <a:tbl>
              <a:tblPr firstRow="1" bandRow="1">
                <a:tableStyleId>{073A0DAA-6AF3-43AB-8588-CEC1D06C72B9}</a:tableStyleId>
              </a:tblPr>
              <a:tblGrid>
                <a:gridCol w="1008112"/>
                <a:gridCol w="5256584"/>
                <a:gridCol w="2699793"/>
              </a:tblGrid>
              <a:tr h="467447">
                <a:tc>
                  <a:txBody>
                    <a:bodyPr/>
                    <a:lstStyle/>
                    <a:p>
                      <a:pPr algn="ctr"/>
                      <a:r>
                        <a:rPr lang="zh-TW" altLang="en-US" sz="1800" b="1" dirty="0" smtClean="0">
                          <a:latin typeface="微軟正黑體" pitchFamily="34" charset="-120"/>
                          <a:ea typeface="微軟正黑體" pitchFamily="34" charset="-120"/>
                        </a:rPr>
                        <a:t>日期</a:t>
                      </a:r>
                      <a:endParaRPr lang="zh-TW" altLang="en-US" sz="1800" b="1" dirty="0">
                        <a:latin typeface="微軟正黑體" pitchFamily="34" charset="-120"/>
                        <a:ea typeface="微軟正黑體" pitchFamily="34" charset="-120"/>
                      </a:endParaRPr>
                    </a:p>
                  </a:txBody>
                  <a:tcPr anchor="ctr"/>
                </a:tc>
                <a:tc>
                  <a:txBody>
                    <a:bodyPr/>
                    <a:lstStyle/>
                    <a:p>
                      <a:pPr algn="ctr"/>
                      <a:r>
                        <a:rPr lang="zh-TW" altLang="en-US" sz="1800" b="1" dirty="0" smtClean="0">
                          <a:latin typeface="微軟正黑體" pitchFamily="34" charset="-120"/>
                          <a:ea typeface="微軟正黑體" pitchFamily="34" charset="-120"/>
                        </a:rPr>
                        <a:t>行程內容</a:t>
                      </a:r>
                      <a:endParaRPr lang="zh-TW" altLang="en-US" sz="1800" b="1" dirty="0">
                        <a:latin typeface="微軟正黑體" pitchFamily="34" charset="-120"/>
                        <a:ea typeface="微軟正黑體" pitchFamily="34" charset="-120"/>
                      </a:endParaRPr>
                    </a:p>
                  </a:txBody>
                  <a:tcPr anchor="ctr"/>
                </a:tc>
                <a:tc>
                  <a:txBody>
                    <a:bodyPr/>
                    <a:lstStyle/>
                    <a:p>
                      <a:pPr algn="ctr"/>
                      <a:r>
                        <a:rPr lang="zh-TW" altLang="en-US" sz="1800" b="1" dirty="0" smtClean="0">
                          <a:latin typeface="微軟正黑體" pitchFamily="34" charset="-120"/>
                          <a:ea typeface="微軟正黑體" pitchFamily="34" charset="-120"/>
                        </a:rPr>
                        <a:t>餐食住宿</a:t>
                      </a:r>
                      <a:endParaRPr lang="zh-TW" altLang="en-US" sz="1800" b="1" dirty="0">
                        <a:latin typeface="微軟正黑體" pitchFamily="34" charset="-120"/>
                        <a:ea typeface="微軟正黑體" pitchFamily="34" charset="-120"/>
                      </a:endParaRPr>
                    </a:p>
                  </a:txBody>
                  <a:tcPr anchor="ctr"/>
                </a:tc>
              </a:tr>
              <a:tr h="796595">
                <a:tc>
                  <a:txBody>
                    <a:bodyPr/>
                    <a:lstStyle/>
                    <a:p>
                      <a:pPr algn="ctr"/>
                      <a:r>
                        <a:rPr lang="zh-TW" altLang="en-US" sz="1400" b="1" dirty="0" smtClean="0">
                          <a:latin typeface="微軟正黑體" pitchFamily="34" charset="-120"/>
                          <a:ea typeface="微軟正黑體" pitchFamily="34" charset="-120"/>
                        </a:rPr>
                        <a:t>第六天</a:t>
                      </a:r>
                      <a:endParaRPr lang="en-US" altLang="zh-TW" sz="1400" b="1" dirty="0" smtClean="0">
                        <a:latin typeface="微軟正黑體" pitchFamily="34" charset="-120"/>
                        <a:ea typeface="微軟正黑體" pitchFamily="34" charset="-120"/>
                      </a:endParaRP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04</a:t>
                      </a:r>
                      <a:r>
                        <a:rPr lang="zh-TW" altLang="en-US" sz="1400" b="1" dirty="0" smtClean="0">
                          <a:latin typeface="微軟正黑體" pitchFamily="34" charset="-120"/>
                          <a:ea typeface="微軟正黑體" pitchFamily="34" charset="-120"/>
                        </a:rPr>
                        <a:t>日</a:t>
                      </a:r>
                      <a:endParaRPr lang="en-US" altLang="zh-TW" sz="1400" b="1" dirty="0" smtClean="0">
                        <a:latin typeface="微軟正黑體" pitchFamily="34" charset="-120"/>
                        <a:ea typeface="微軟正黑體" pitchFamily="34" charset="-120"/>
                      </a:endParaRP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三</a:t>
                      </a:r>
                      <a:r>
                        <a:rPr lang="en-US" altLang="zh-TW" sz="1400" b="1" dirty="0" smtClean="0">
                          <a:latin typeface="微軟正黑體" pitchFamily="34" charset="-120"/>
                          <a:ea typeface="微軟正黑體" pitchFamily="34" charset="-120"/>
                        </a:rPr>
                        <a:t>)</a:t>
                      </a:r>
                      <a:endParaRPr lang="zh-TW" altLang="en-US" sz="1400" b="1" dirty="0">
                        <a:latin typeface="微軟正黑體" pitchFamily="34" charset="-120"/>
                        <a:ea typeface="微軟正黑體" pitchFamily="34" charset="-120"/>
                      </a:endParaRPr>
                    </a:p>
                  </a:txBody>
                  <a:tcPr anchor="ctr"/>
                </a:tc>
                <a:tc>
                  <a:txBody>
                    <a:bodyPr/>
                    <a:lstStyle/>
                    <a:p>
                      <a:r>
                        <a:rPr lang="zh-TW" altLang="en-US" sz="1600" b="1" dirty="0" smtClean="0">
                          <a:latin typeface="微軟正黑體" pitchFamily="34" charset="-120"/>
                          <a:ea typeface="微軟正黑體" pitchFamily="34" charset="-120"/>
                        </a:rPr>
                        <a:t>藍山</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雪梨</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新南威爾斯藝術館、維多利亞購物中心、</a:t>
                      </a:r>
                      <a:r>
                        <a:rPr lang="en-US" altLang="zh-TW" sz="1600" b="1" dirty="0" smtClean="0">
                          <a:latin typeface="微軟正黑體" pitchFamily="34" charset="-120"/>
                          <a:ea typeface="微軟正黑體" pitchFamily="34" charset="-120"/>
                        </a:rPr>
                        <a:t>2014</a:t>
                      </a:r>
                      <a:r>
                        <a:rPr lang="zh-TW" altLang="en-US" sz="1600" b="1" dirty="0" smtClean="0">
                          <a:latin typeface="微軟正黑體" pitchFamily="34" charset="-120"/>
                          <a:ea typeface="微軟正黑體" pitchFamily="34" charset="-120"/>
                        </a:rPr>
                        <a:t>雪梨年會閉幕式</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桃園</a:t>
                      </a:r>
                      <a:endParaRPr lang="en-US" altLang="zh-TW" sz="1600" b="1" dirty="0" smtClean="0">
                        <a:latin typeface="微軟正黑體" pitchFamily="34" charset="-120"/>
                        <a:ea typeface="微軟正黑體" pitchFamily="34" charset="-120"/>
                      </a:endParaRPr>
                    </a:p>
                    <a:p>
                      <a:r>
                        <a:rPr lang="en-US" altLang="zh-TW" sz="1600" b="1" dirty="0" smtClean="0">
                          <a:latin typeface="微軟正黑體" pitchFamily="34" charset="-120"/>
                          <a:ea typeface="微軟正黑體" pitchFamily="34" charset="-120"/>
                        </a:rPr>
                        <a:t>CI052  2210/0540+1</a:t>
                      </a:r>
                    </a:p>
                    <a:p>
                      <a:r>
                        <a:rPr lang="en-US" altLang="zh-TW" sz="1600" b="1" dirty="0" smtClean="0">
                          <a:latin typeface="微軟正黑體" pitchFamily="34" charset="-120"/>
                          <a:ea typeface="微軟正黑體" pitchFamily="34" charset="-120"/>
                        </a:rPr>
                        <a:t>1600-1800   </a:t>
                      </a:r>
                      <a:r>
                        <a:rPr lang="zh-TW" altLang="en-US" sz="1600" b="1" dirty="0" smtClean="0">
                          <a:latin typeface="微軟正黑體" pitchFamily="34" charset="-120"/>
                          <a:ea typeface="微軟正黑體" pitchFamily="34" charset="-120"/>
                        </a:rPr>
                        <a:t>閉幕式</a:t>
                      </a:r>
                      <a:endParaRPr lang="en-US" altLang="zh-TW" sz="1600" b="1" dirty="0" smtClean="0">
                        <a:latin typeface="微軟正黑體" pitchFamily="34" charset="-120"/>
                        <a:ea typeface="微軟正黑體" pitchFamily="34" charset="-120"/>
                      </a:endParaRPr>
                    </a:p>
                  </a:txBody>
                  <a:tcPr/>
                </a:tc>
                <a:tc>
                  <a:txBody>
                    <a:bodyPr/>
                    <a:lstStyle/>
                    <a:p>
                      <a:r>
                        <a:rPr lang="zh-TW" altLang="en-US" sz="1400" b="1" dirty="0" smtClean="0">
                          <a:latin typeface="微軟正黑體" pitchFamily="34" charset="-120"/>
                          <a:ea typeface="微軟正黑體" pitchFamily="34" charset="-120"/>
                        </a:rPr>
                        <a:t>早餐</a:t>
                      </a: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 飯店內</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午餐</a:t>
                      </a:r>
                      <a:r>
                        <a:rPr lang="en-US" altLang="zh-TW" sz="1400" b="1" dirty="0" smtClean="0">
                          <a:latin typeface="微軟正黑體" pitchFamily="34" charset="-120"/>
                          <a:ea typeface="微軟正黑體" pitchFamily="34" charset="-120"/>
                        </a:rPr>
                        <a:t>: Waterfront</a:t>
                      </a:r>
                      <a:r>
                        <a:rPr lang="zh-TW" altLang="en-US" sz="1400" b="1" dirty="0" smtClean="0">
                          <a:latin typeface="微軟正黑體" pitchFamily="34" charset="-120"/>
                          <a:ea typeface="微軟正黑體" pitchFamily="34" charset="-120"/>
                        </a:rPr>
                        <a:t>西式餐</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晚餐</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中式料理</a:t>
                      </a:r>
                      <a:endParaRPr lang="en-US" altLang="zh-TW" sz="1400" b="1" dirty="0" smtClean="0">
                        <a:latin typeface="微軟正黑體" pitchFamily="34" charset="-120"/>
                        <a:ea typeface="微軟正黑體" pitchFamily="34" charset="-120"/>
                      </a:endParaRPr>
                    </a:p>
                    <a:p>
                      <a:r>
                        <a:rPr lang="zh-TW" altLang="en-US" sz="1400" b="1" dirty="0" smtClean="0">
                          <a:latin typeface="微軟正黑體" pitchFamily="34" charset="-120"/>
                          <a:ea typeface="微軟正黑體" pitchFamily="34" charset="-120"/>
                        </a:rPr>
                        <a:t>住宿</a:t>
                      </a:r>
                      <a:r>
                        <a:rPr lang="en-US" altLang="zh-TW" sz="1400" b="1" dirty="0" smtClean="0">
                          <a:latin typeface="微軟正黑體" pitchFamily="34" charset="-120"/>
                          <a:ea typeface="微軟正黑體" pitchFamily="34" charset="-120"/>
                        </a:rPr>
                        <a:t>: </a:t>
                      </a:r>
                      <a:r>
                        <a:rPr lang="zh-TW" altLang="en-US" sz="1400" b="1" dirty="0" smtClean="0">
                          <a:latin typeface="微軟正黑體" pitchFamily="34" charset="-120"/>
                          <a:ea typeface="微軟正黑體" pitchFamily="34" charset="-120"/>
                        </a:rPr>
                        <a:t>飛機上</a:t>
                      </a:r>
                      <a:endParaRPr lang="zh-TW" altLang="en-US" sz="1400" b="1" dirty="0">
                        <a:latin typeface="微軟正黑體" pitchFamily="34" charset="-120"/>
                        <a:ea typeface="微軟正黑體" pitchFamily="34" charset="-120"/>
                      </a:endParaRPr>
                    </a:p>
                  </a:txBody>
                  <a:tcPr/>
                </a:tc>
              </a:tr>
              <a:tr h="1400254">
                <a:tc>
                  <a:txBody>
                    <a:bodyPr/>
                    <a:lstStyle/>
                    <a:p>
                      <a:pPr algn="ctr"/>
                      <a:r>
                        <a:rPr lang="zh-TW" altLang="en-US" sz="1400" b="1" dirty="0" smtClean="0">
                          <a:latin typeface="微軟正黑體" pitchFamily="34" charset="-120"/>
                          <a:ea typeface="微軟正黑體" pitchFamily="34" charset="-120"/>
                        </a:rPr>
                        <a:t>第七天</a:t>
                      </a:r>
                    </a:p>
                    <a:p>
                      <a:pPr algn="ctr"/>
                      <a:r>
                        <a:rPr lang="en-US" altLang="zh-TW" sz="1400" b="1" dirty="0" smtClean="0">
                          <a:latin typeface="微軟正黑體" pitchFamily="34" charset="-120"/>
                          <a:ea typeface="微軟正黑體" pitchFamily="34" charset="-120"/>
                        </a:rPr>
                        <a:t>6</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05</a:t>
                      </a:r>
                      <a:r>
                        <a:rPr lang="zh-TW" altLang="en-US" sz="1400" b="1" dirty="0" smtClean="0">
                          <a:latin typeface="微軟正黑體" pitchFamily="34" charset="-120"/>
                          <a:ea typeface="微軟正黑體" pitchFamily="34" charset="-120"/>
                        </a:rPr>
                        <a:t>日</a:t>
                      </a:r>
                    </a:p>
                    <a:p>
                      <a:pPr algn="ctr"/>
                      <a:r>
                        <a:rPr lang="en-US" altLang="zh-TW" sz="1400" b="1" dirty="0" smtClean="0">
                          <a:latin typeface="微軟正黑體" pitchFamily="34" charset="-120"/>
                          <a:ea typeface="微軟正黑體" pitchFamily="34" charset="-120"/>
                        </a:rPr>
                        <a:t>(</a:t>
                      </a:r>
                      <a:r>
                        <a:rPr lang="zh-TW" altLang="en-US" sz="1400" b="1" dirty="0" smtClean="0">
                          <a:latin typeface="微軟正黑體" pitchFamily="34" charset="-120"/>
                          <a:ea typeface="微軟正黑體" pitchFamily="34" charset="-120"/>
                        </a:rPr>
                        <a:t>四</a:t>
                      </a:r>
                      <a:r>
                        <a:rPr lang="en-US" altLang="zh-TW" sz="1400" b="1" dirty="0" smtClean="0">
                          <a:latin typeface="微軟正黑體" pitchFamily="34" charset="-120"/>
                          <a:ea typeface="微軟正黑體" pitchFamily="34" charset="-120"/>
                        </a:rPr>
                        <a:t>)</a:t>
                      </a:r>
                    </a:p>
                  </a:txBody>
                  <a:tcPr anchor="ctr"/>
                </a:tc>
                <a:tc>
                  <a:txBody>
                    <a:bodyPr/>
                    <a:lstStyle/>
                    <a:p>
                      <a:r>
                        <a:rPr lang="zh-TW" altLang="en-US" sz="1600" b="1" dirty="0" smtClean="0">
                          <a:latin typeface="微軟正黑體" pitchFamily="34" charset="-120"/>
                          <a:ea typeface="微軟正黑體" pitchFamily="34" charset="-120"/>
                        </a:rPr>
                        <a:t>抵達桃園</a:t>
                      </a:r>
                      <a:endParaRPr lang="zh-TW" altLang="en-US" sz="1600" b="1" dirty="0">
                        <a:latin typeface="微軟正黑體" pitchFamily="34" charset="-120"/>
                        <a:ea typeface="微軟正黑體" pitchFamily="34" charset="-120"/>
                      </a:endParaRPr>
                    </a:p>
                  </a:txBody>
                  <a:tcPr/>
                </a:tc>
                <a:tc>
                  <a:txBody>
                    <a:bodyPr/>
                    <a:lstStyle/>
                    <a:p>
                      <a:endParaRPr lang="zh-TW" altLang="en-US" sz="1400" b="1" dirty="0" smtClean="0">
                        <a:latin typeface="微軟正黑體" pitchFamily="34" charset="-120"/>
                        <a:ea typeface="微軟正黑體" pitchFamily="34" charset="-120"/>
                      </a:endParaRPr>
                    </a:p>
                  </a:txBody>
                  <a:tcPr/>
                </a:tc>
              </a:tr>
            </a:tbl>
          </a:graphicData>
        </a:graphic>
      </p:graphicFrame>
    </p:spTree>
    <p:extLst>
      <p:ext uri="{BB962C8B-B14F-4D97-AF65-F5344CB8AC3E}">
        <p14:creationId xmlns:p14="http://schemas.microsoft.com/office/powerpoint/2010/main" val="139290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27</a:t>
            </a:fld>
            <a:endParaRPr lang="en-US" altLang="zh-TW"/>
          </a:p>
        </p:txBody>
      </p:sp>
      <p:pic>
        <p:nvPicPr>
          <p:cNvPr id="3" name="Picture 3074"/>
          <p:cNvPicPr>
            <a:picLocks noChangeAspect="1" noChangeArrowheads="1"/>
          </p:cNvPicPr>
          <p:nvPr/>
        </p:nvPicPr>
        <p:blipFill>
          <a:blip r:embed="rId2" cstate="email"/>
          <a:srcRect/>
          <a:stretch>
            <a:fillRect/>
          </a:stretch>
        </p:blipFill>
        <p:spPr bwMode="auto">
          <a:xfrm>
            <a:off x="-324544" y="-243408"/>
            <a:ext cx="1584176" cy="1683187"/>
          </a:xfrm>
          <a:prstGeom prst="rect">
            <a:avLst/>
          </a:prstGeom>
          <a:noFill/>
          <a:ln w="9525">
            <a:noFill/>
            <a:miter lim="800000"/>
            <a:headEnd/>
            <a:tailEnd/>
          </a:ln>
        </p:spPr>
      </p:pic>
      <p:sp>
        <p:nvSpPr>
          <p:cNvPr id="4"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雪梨年會行程介紹</a:t>
            </a:r>
            <a:endParaRPr lang="zh-TW" altLang="en-US" sz="2800" b="1" dirty="0">
              <a:solidFill>
                <a:schemeClr val="bg2"/>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4021007027"/>
              </p:ext>
            </p:extLst>
          </p:nvPr>
        </p:nvGraphicFramePr>
        <p:xfrm>
          <a:off x="-7851" y="1568392"/>
          <a:ext cx="9116355" cy="5021752"/>
        </p:xfrm>
        <a:graphic>
          <a:graphicData uri="http://schemas.openxmlformats.org/drawingml/2006/table">
            <a:tbl>
              <a:tblPr firstRow="1" bandRow="1">
                <a:tableStyleId>{ED083AE6-46FA-4A59-8FB0-9F97EB10719F}</a:tableStyleId>
              </a:tblPr>
              <a:tblGrid>
                <a:gridCol w="3139691"/>
                <a:gridCol w="2808312"/>
                <a:gridCol w="3168352"/>
              </a:tblGrid>
              <a:tr h="420448">
                <a:tc>
                  <a:txBody>
                    <a:bodyPr/>
                    <a:lstStyle/>
                    <a:p>
                      <a:pPr algn="ctr"/>
                      <a:r>
                        <a:rPr lang="en-US" altLang="zh-TW" sz="1800" dirty="0" smtClean="0">
                          <a:solidFill>
                            <a:srgbClr val="000000"/>
                          </a:solidFill>
                          <a:latin typeface="KaiTi" pitchFamily="49" charset="-122"/>
                          <a:ea typeface="KaiTi" pitchFamily="49" charset="-122"/>
                        </a:rPr>
                        <a:t>2014</a:t>
                      </a:r>
                      <a:r>
                        <a:rPr lang="zh-TW" altLang="en-US" sz="1800" dirty="0" smtClean="0">
                          <a:solidFill>
                            <a:srgbClr val="000000"/>
                          </a:solidFill>
                          <a:latin typeface="KaiTi" pitchFamily="49" charset="-122"/>
                          <a:ea typeface="KaiTi" pitchFamily="49" charset="-122"/>
                        </a:rPr>
                        <a:t>國際扶輪雪梨年會</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r>
                        <a:rPr lang="zh-TW" altLang="en-US" sz="1800" dirty="0" smtClean="0">
                          <a:solidFill>
                            <a:srgbClr val="000000"/>
                          </a:solidFill>
                          <a:latin typeface="KaiTi" pitchFamily="49" charset="-122"/>
                          <a:ea typeface="KaiTi" pitchFamily="49" charset="-122"/>
                        </a:rPr>
                        <a:t>岩石區</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r>
                        <a:rPr lang="zh-TW" altLang="en-US" sz="1800" dirty="0" smtClean="0">
                          <a:solidFill>
                            <a:srgbClr val="000000"/>
                          </a:solidFill>
                          <a:latin typeface="KaiTi" pitchFamily="49" charset="-122"/>
                          <a:ea typeface="KaiTi" pitchFamily="49" charset="-122"/>
                        </a:rPr>
                        <a:t>漁市場</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r>
              <a:tr h="2376264">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760467">
                <a:tc>
                  <a:txBody>
                    <a:bodyPr/>
                    <a:lstStyle/>
                    <a:p>
                      <a:endParaRPr lang="zh-TW" altLang="en-US" sz="1400" dirty="0" smtClean="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zh-TW" altLang="en-US" sz="1400" dirty="0" smtClean="0">
                          <a:solidFill>
                            <a:srgbClr val="000000"/>
                          </a:solidFill>
                          <a:latin typeface="KaiTi" pitchFamily="49" charset="-122"/>
                          <a:ea typeface="KaiTi" pitchFamily="49" charset="-122"/>
                        </a:rPr>
                        <a:t>這裡有一些悉尼最古老的酒吧，您可在一次徒步之旅上了解它們豐富多彩的歷史。在酒吧欣賞現場音樂或品嚐當地釀製的啤酒，遙想十九世紀的水手、士兵和碼頭工人們曾在這裡舉杯慶祝或是借酒燒愁。導遊或許可以幫助您想像這些街頭惡棍們的生活，在貧困與疾病纏身的冷酷生活中掙扎。</a:t>
                      </a:r>
                      <a:endParaRPr lang="zh-TW" altLang="en-US" sz="1400"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zh-TW" altLang="en-US" sz="1200" dirty="0" smtClean="0">
                          <a:solidFill>
                            <a:srgbClr val="000000"/>
                          </a:solidFill>
                          <a:latin typeface="KaiTi" pitchFamily="49" charset="-122"/>
                          <a:ea typeface="KaiTi" pitchFamily="49" charset="-122"/>
                        </a:rPr>
                        <a:t>讓遊客有機會體驗正宗大型魚市的繽紛喧鬧。 魚市在清晨 </a:t>
                      </a:r>
                      <a:r>
                        <a:rPr lang="en-US" altLang="zh-TW" sz="1200" dirty="0" smtClean="0">
                          <a:solidFill>
                            <a:srgbClr val="000000"/>
                          </a:solidFill>
                          <a:latin typeface="KaiTi" pitchFamily="49" charset="-122"/>
                          <a:ea typeface="KaiTi" pitchFamily="49" charset="-122"/>
                        </a:rPr>
                        <a:t>5 </a:t>
                      </a:r>
                      <a:r>
                        <a:rPr lang="zh-TW" altLang="en-US" sz="1200" dirty="0" smtClean="0">
                          <a:solidFill>
                            <a:srgbClr val="000000"/>
                          </a:solidFill>
                          <a:latin typeface="KaiTi" pitchFamily="49" charset="-122"/>
                          <a:ea typeface="KaiTi" pitchFamily="49" charset="-122"/>
                        </a:rPr>
                        <a:t>點半開市，採購者會在拍賣前先察看當天漁獲。 遊客有機會參加幕後導覽，參觀魚市運作情形。 觀看悉尼岩牡蠣生蠔（</a:t>
                      </a:r>
                      <a:r>
                        <a:rPr lang="en-US" altLang="zh-TW" sz="1200" dirty="0" smtClean="0">
                          <a:solidFill>
                            <a:srgbClr val="000000"/>
                          </a:solidFill>
                          <a:latin typeface="KaiTi" pitchFamily="49" charset="-122"/>
                          <a:ea typeface="KaiTi" pitchFamily="49" charset="-122"/>
                        </a:rPr>
                        <a:t>Sydney Rock Oysters</a:t>
                      </a:r>
                      <a:r>
                        <a:rPr lang="zh-TW" altLang="en-US" sz="1200" dirty="0" smtClean="0">
                          <a:solidFill>
                            <a:srgbClr val="000000"/>
                          </a:solidFill>
                          <a:latin typeface="KaiTi" pitchFamily="49" charset="-122"/>
                          <a:ea typeface="KaiTi" pitchFamily="49" charset="-122"/>
                        </a:rPr>
                        <a:t>）的現剝過程，買個一兩打，對著布萊克瓦托灣（</a:t>
                      </a:r>
                      <a:r>
                        <a:rPr lang="en-US" altLang="zh-TW" sz="1200" dirty="0" smtClean="0">
                          <a:solidFill>
                            <a:srgbClr val="000000"/>
                          </a:solidFill>
                          <a:latin typeface="KaiTi" pitchFamily="49" charset="-122"/>
                          <a:ea typeface="KaiTi" pitchFamily="49" charset="-122"/>
                        </a:rPr>
                        <a:t>Blackwattle Bay</a:t>
                      </a:r>
                      <a:r>
                        <a:rPr lang="zh-TW" altLang="en-US" sz="1200" dirty="0" smtClean="0">
                          <a:solidFill>
                            <a:srgbClr val="000000"/>
                          </a:solidFill>
                          <a:latin typeface="KaiTi" pitchFamily="49" charset="-122"/>
                          <a:ea typeface="KaiTi" pitchFamily="49" charset="-122"/>
                        </a:rPr>
                        <a:t>）的海景，大啖海鮮佳餚。或是走到對街的公園，坐在大棵無花果樹下享受頂級的悉尼野餐。 悉尼海鮮學院（</a:t>
                      </a:r>
                      <a:r>
                        <a:rPr lang="en-US" altLang="zh-TW" sz="1200" dirty="0" smtClean="0">
                          <a:solidFill>
                            <a:srgbClr val="000000"/>
                          </a:solidFill>
                          <a:latin typeface="KaiTi" pitchFamily="49" charset="-122"/>
                          <a:ea typeface="KaiTi" pitchFamily="49" charset="-122"/>
                        </a:rPr>
                        <a:t>Sydney Seafood School</a:t>
                      </a:r>
                      <a:r>
                        <a:rPr lang="zh-TW" altLang="en-US" sz="1200" dirty="0" smtClean="0">
                          <a:solidFill>
                            <a:srgbClr val="000000"/>
                          </a:solidFill>
                          <a:latin typeface="KaiTi" pitchFamily="49" charset="-122"/>
                          <a:ea typeface="KaiTi" pitchFamily="49" charset="-122"/>
                        </a:rPr>
                        <a:t>）也位於魚市內。 這裡有各種海鮮烹飪課，有些是由澳洲名廚傳授。</a:t>
                      </a:r>
                      <a:endParaRPr lang="en-US" altLang="zh-TW" sz="1200" dirty="0" smtClean="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08223" y="1988839"/>
            <a:ext cx="3235778"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144" y="1988840"/>
            <a:ext cx="306341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9872" y="1988840"/>
            <a:ext cx="1785937" cy="238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266" y="4293096"/>
            <a:ext cx="307630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921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28</a:t>
            </a:fld>
            <a:endParaRPr lang="en-US" altLang="zh-TW"/>
          </a:p>
        </p:txBody>
      </p:sp>
      <p:pic>
        <p:nvPicPr>
          <p:cNvPr id="3" name="Picture 3074"/>
          <p:cNvPicPr>
            <a:picLocks noChangeAspect="1" noChangeArrowheads="1"/>
          </p:cNvPicPr>
          <p:nvPr/>
        </p:nvPicPr>
        <p:blipFill>
          <a:blip r:embed="rId2" cstate="email"/>
          <a:srcRect/>
          <a:stretch>
            <a:fillRect/>
          </a:stretch>
        </p:blipFill>
        <p:spPr bwMode="auto">
          <a:xfrm>
            <a:off x="-324544" y="-243408"/>
            <a:ext cx="1584176" cy="1683187"/>
          </a:xfrm>
          <a:prstGeom prst="rect">
            <a:avLst/>
          </a:prstGeom>
          <a:noFill/>
          <a:ln w="9525">
            <a:noFill/>
            <a:miter lim="800000"/>
            <a:headEnd/>
            <a:tailEnd/>
          </a:ln>
        </p:spPr>
      </p:pic>
      <p:sp>
        <p:nvSpPr>
          <p:cNvPr id="4"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雪梨年會行程介紹</a:t>
            </a:r>
            <a:endParaRPr lang="zh-TW" altLang="en-US" sz="2800" b="1" dirty="0">
              <a:solidFill>
                <a:schemeClr val="bg2"/>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3355658381"/>
              </p:ext>
            </p:extLst>
          </p:nvPr>
        </p:nvGraphicFramePr>
        <p:xfrm>
          <a:off x="-169618" y="1700808"/>
          <a:ext cx="9332379" cy="5229626"/>
        </p:xfrm>
        <a:graphic>
          <a:graphicData uri="http://schemas.openxmlformats.org/drawingml/2006/table">
            <a:tbl>
              <a:tblPr firstRow="1" bandRow="1">
                <a:tableStyleId>{ED083AE6-46FA-4A59-8FB0-9F97EB10719F}</a:tableStyleId>
              </a:tblPr>
              <a:tblGrid>
                <a:gridCol w="2275595"/>
                <a:gridCol w="2394015"/>
                <a:gridCol w="2286505"/>
                <a:gridCol w="2376264"/>
              </a:tblGrid>
              <a:tr h="432048">
                <a:tc>
                  <a:txBody>
                    <a:bodyPr/>
                    <a:lstStyle/>
                    <a:p>
                      <a:pPr algn="ctr"/>
                      <a:r>
                        <a:rPr lang="zh-TW" altLang="en-US" sz="1800" dirty="0" smtClean="0">
                          <a:solidFill>
                            <a:srgbClr val="000000"/>
                          </a:solidFill>
                          <a:latin typeface="KaiTi" pitchFamily="49" charset="-122"/>
                          <a:ea typeface="KaiTi" pitchFamily="49" charset="-122"/>
                        </a:rPr>
                        <a:t>皇家植物園</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r>
                        <a:rPr lang="zh-TW" altLang="en-US" sz="1800" dirty="0" smtClean="0">
                          <a:solidFill>
                            <a:srgbClr val="000000"/>
                          </a:solidFill>
                          <a:latin typeface="KaiTi" pitchFamily="49" charset="-122"/>
                          <a:ea typeface="KaiTi" pitchFamily="49" charset="-122"/>
                        </a:rPr>
                        <a:t>雪梨大橋徒步體驗</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r>
                        <a:rPr lang="zh-TW" altLang="en-US" sz="1800" dirty="0" smtClean="0">
                          <a:solidFill>
                            <a:srgbClr val="000000"/>
                          </a:solidFill>
                          <a:latin typeface="KaiTi" pitchFamily="49" charset="-122"/>
                          <a:ea typeface="KaiTi" pitchFamily="49" charset="-122"/>
                        </a:rPr>
                        <a:t>雪梨水族館</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r>
                        <a:rPr lang="zh-TW" altLang="en-US" sz="1800" dirty="0" smtClean="0">
                          <a:solidFill>
                            <a:srgbClr val="000000"/>
                          </a:solidFill>
                          <a:latin typeface="KaiTi" pitchFamily="49" charset="-122"/>
                          <a:ea typeface="KaiTi" pitchFamily="49" charset="-122"/>
                        </a:rPr>
                        <a:t>雪梨野生動物世界</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r>
              <a:tr h="1932458">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smtClean="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736192">
                <a:tc>
                  <a:txBody>
                    <a:bodyPr/>
                    <a:lstStyle/>
                    <a:p>
                      <a:r>
                        <a:rPr lang="zh-TW" altLang="en-US" sz="1400" dirty="0" smtClean="0">
                          <a:solidFill>
                            <a:srgbClr val="000000"/>
                          </a:solidFill>
                          <a:latin typeface="KaiTi" pitchFamily="49" charset="-122"/>
                          <a:ea typeface="KaiTi" pitchFamily="49" charset="-122"/>
                        </a:rPr>
                        <a:t>是位於悉尼歌劇院旁邊的一個大公園，不開放的總督府 </a:t>
                      </a:r>
                      <a:r>
                        <a:rPr lang="en-US" altLang="zh-TW" sz="1400" dirty="0" smtClean="0">
                          <a:solidFill>
                            <a:srgbClr val="000000"/>
                          </a:solidFill>
                          <a:latin typeface="KaiTi" pitchFamily="49" charset="-122"/>
                          <a:ea typeface="KaiTi" pitchFamily="49" charset="-122"/>
                        </a:rPr>
                        <a:t>(Government House) </a:t>
                      </a:r>
                      <a:r>
                        <a:rPr lang="zh-TW" altLang="en-US" sz="1400" dirty="0" smtClean="0">
                          <a:solidFill>
                            <a:srgbClr val="000000"/>
                          </a:solidFill>
                          <a:latin typeface="KaiTi" pitchFamily="49" charset="-122"/>
                          <a:ea typeface="KaiTi" pitchFamily="49" charset="-122"/>
                        </a:rPr>
                        <a:t>亦位於其內。</a:t>
                      </a:r>
                    </a:p>
                    <a:p>
                      <a:r>
                        <a:rPr lang="zh-TW" altLang="en-US" sz="1400" dirty="0" smtClean="0">
                          <a:solidFill>
                            <a:srgbClr val="000000"/>
                          </a:solidFill>
                          <a:latin typeface="KaiTi" pitchFamily="49" charset="-122"/>
                          <a:ea typeface="KaiTi" pitchFamily="49" charset="-122"/>
                        </a:rPr>
                        <a:t>皇家植物園裡面見到的可不只限於植物，不少較大型的野鳥會在公園的草坪上踱步，有些樹木甚至成為蝙蝠的居所。很多當地人躺臥在草地上野餐閒談，原來大城市的生活也可以十分悠閒。</a:t>
                      </a:r>
                    </a:p>
                    <a:p>
                      <a:endParaRPr lang="zh-TW" altLang="en-US" sz="1400" dirty="0" smtClean="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zh-TW" altLang="en-US" sz="1400" dirty="0" smtClean="0">
                          <a:solidFill>
                            <a:srgbClr val="000000"/>
                          </a:solidFill>
                          <a:latin typeface="KaiTi" pitchFamily="49" charset="-122"/>
                          <a:ea typeface="KaiTi" pitchFamily="49" charset="-122"/>
                        </a:rPr>
                        <a:t>大橋散步</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主要是行走在橋的平面上</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從上而下俯瞰雪梨歌劇院</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整個雪梨灣進收眼底</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雪梨大橋分為好幾個車道</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有火車</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汽車</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自行車和行人通行的專用道</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機車真的比較少見</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走在大橋上可以感受到汽車呼嘯而過</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橋面些微震動的感覺</a:t>
                      </a:r>
                      <a:r>
                        <a:rPr lang="zh-TW" altLang="en-US" sz="1400" dirty="0" smtClean="0">
                          <a:solidFill>
                            <a:srgbClr val="000000"/>
                          </a:solidFill>
                          <a:latin typeface="標楷體"/>
                          <a:ea typeface="標楷體"/>
                        </a:rPr>
                        <a:t>。</a:t>
                      </a:r>
                      <a:endParaRPr lang="zh-TW" altLang="en-US" sz="1400"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zh-TW" altLang="en-US" sz="1400" dirty="0" smtClean="0">
                          <a:solidFill>
                            <a:srgbClr val="000000"/>
                          </a:solidFill>
                          <a:latin typeface="KaiTi" pitchFamily="49" charset="-122"/>
                          <a:ea typeface="KaiTi" pitchFamily="49" charset="-122"/>
                        </a:rPr>
                        <a:t>雪梨水族館在</a:t>
                      </a:r>
                      <a:r>
                        <a:rPr lang="en-US" altLang="zh-TW" sz="1400" dirty="0" smtClean="0">
                          <a:solidFill>
                            <a:srgbClr val="000000"/>
                          </a:solidFill>
                          <a:latin typeface="KaiTi" pitchFamily="49" charset="-122"/>
                          <a:ea typeface="KaiTi" pitchFamily="49" charset="-122"/>
                        </a:rPr>
                        <a:t>1988</a:t>
                      </a:r>
                      <a:r>
                        <a:rPr lang="zh-TW" altLang="en-US" sz="1400" dirty="0" smtClean="0">
                          <a:solidFill>
                            <a:srgbClr val="000000"/>
                          </a:solidFill>
                          <a:latin typeface="KaiTi" pitchFamily="49" charset="-122"/>
                          <a:ea typeface="KaiTi" pitchFamily="49" charset="-122"/>
                        </a:rPr>
                        <a:t>年澳洲建國二百週年紀念時開幕，是現今世界上最大的水族館之一。該館是雪梨重要的旅遊景點之一，每年有逾</a:t>
                      </a:r>
                      <a:r>
                        <a:rPr lang="en-US" altLang="zh-TW" sz="1400" dirty="0" smtClean="0">
                          <a:solidFill>
                            <a:srgbClr val="000000"/>
                          </a:solidFill>
                          <a:latin typeface="KaiTi" pitchFamily="49" charset="-122"/>
                          <a:ea typeface="KaiTi" pitchFamily="49" charset="-122"/>
                        </a:rPr>
                        <a:t>55%</a:t>
                      </a:r>
                      <a:r>
                        <a:rPr lang="zh-TW" altLang="en-US" sz="1400" dirty="0" smtClean="0">
                          <a:solidFill>
                            <a:srgbClr val="000000"/>
                          </a:solidFill>
                          <a:latin typeface="KaiTi" pitchFamily="49" charset="-122"/>
                          <a:ea typeface="KaiTi" pitchFamily="49" charset="-122"/>
                        </a:rPr>
                        <a:t>的海外遊客。</a:t>
                      </a:r>
                    </a:p>
                    <a:p>
                      <a:r>
                        <a:rPr lang="zh-TW" altLang="en-US" sz="1400" dirty="0" smtClean="0">
                          <a:solidFill>
                            <a:srgbClr val="000000"/>
                          </a:solidFill>
                          <a:latin typeface="KaiTi" pitchFamily="49" charset="-122"/>
                          <a:ea typeface="KaiTi" pitchFamily="49" charset="-122"/>
                        </a:rPr>
                        <a:t>雪梨水族館的展覽館是由一系列置於水中的透明丙烯酸玻璃隧道（鯊魚會隔著玻璃在參觀者頭頂游動）與一個再造的大堡礁珊瑚環境組成。</a:t>
                      </a:r>
                    </a:p>
                    <a:p>
                      <a:endParaRPr lang="zh-TW" altLang="en-US" sz="1400"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altLang="zh-TW" sz="1400" dirty="0" err="1" smtClean="0">
                          <a:solidFill>
                            <a:srgbClr val="000000"/>
                          </a:solidFill>
                          <a:latin typeface="KaiTi" pitchFamily="49" charset="-122"/>
                          <a:ea typeface="KaiTi" pitchFamily="49" charset="-122"/>
                        </a:rPr>
                        <a:t>Taronga</a:t>
                      </a:r>
                      <a:r>
                        <a:rPr lang="zh-TW" altLang="en-US" sz="1400" dirty="0" smtClean="0">
                          <a:solidFill>
                            <a:srgbClr val="000000"/>
                          </a:solidFill>
                          <a:latin typeface="KaiTi" pitchFamily="49" charset="-122"/>
                          <a:ea typeface="KaiTi" pitchFamily="49" charset="-122"/>
                        </a:rPr>
                        <a:t>野生動物園是世界上最好的野生動物園之一。來到雪梨，絕不可錯過這一精彩的觀賞經歷。</a:t>
                      </a:r>
                      <a:endParaRPr lang="en-US" altLang="zh-TW" sz="1400" dirty="0" smtClean="0">
                        <a:solidFill>
                          <a:srgbClr val="000000"/>
                        </a:solidFill>
                        <a:latin typeface="KaiTi" pitchFamily="49" charset="-122"/>
                        <a:ea typeface="KaiTi" pitchFamily="49" charset="-122"/>
                      </a:endParaRPr>
                    </a:p>
                    <a:p>
                      <a:r>
                        <a:rPr lang="en-US" altLang="zh-TW" sz="1400" dirty="0" err="1" smtClean="0">
                          <a:solidFill>
                            <a:srgbClr val="000000"/>
                          </a:solidFill>
                          <a:latin typeface="KaiTi" pitchFamily="49" charset="-122"/>
                          <a:ea typeface="KaiTi" pitchFamily="49" charset="-122"/>
                        </a:rPr>
                        <a:t>Taronga</a:t>
                      </a:r>
                      <a:r>
                        <a:rPr lang="zh-TW" altLang="en-US" sz="1400" dirty="0" smtClean="0">
                          <a:solidFill>
                            <a:srgbClr val="000000"/>
                          </a:solidFill>
                          <a:latin typeface="KaiTi" pitchFamily="49" charset="-122"/>
                          <a:ea typeface="KaiTi" pitchFamily="49" charset="-122"/>
                        </a:rPr>
                        <a:t>野生動物園有來自世界各地的珍貴稀有的野生動物，在這裡遊客可以一次可以欣賞到全世界的動物，這樣的機會更是難得。</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528" y="2132856"/>
            <a:ext cx="2304255"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23727" y="2132856"/>
            <a:ext cx="2376265"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49940" y="2132856"/>
            <a:ext cx="2254308"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4248" y="2117010"/>
            <a:ext cx="2330655" cy="196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496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29</a:t>
            </a:fld>
            <a:endParaRPr lang="en-US" altLang="zh-TW"/>
          </a:p>
        </p:txBody>
      </p:sp>
      <p:pic>
        <p:nvPicPr>
          <p:cNvPr id="3" name="Picture 3074"/>
          <p:cNvPicPr>
            <a:picLocks noChangeAspect="1" noChangeArrowheads="1"/>
          </p:cNvPicPr>
          <p:nvPr/>
        </p:nvPicPr>
        <p:blipFill>
          <a:blip r:embed="rId2" cstate="email"/>
          <a:srcRect/>
          <a:stretch>
            <a:fillRect/>
          </a:stretch>
        </p:blipFill>
        <p:spPr bwMode="auto">
          <a:xfrm>
            <a:off x="-324544" y="-243408"/>
            <a:ext cx="1584176" cy="1683187"/>
          </a:xfrm>
          <a:prstGeom prst="rect">
            <a:avLst/>
          </a:prstGeom>
          <a:noFill/>
          <a:ln w="9525">
            <a:noFill/>
            <a:miter lim="800000"/>
            <a:headEnd/>
            <a:tailEnd/>
          </a:ln>
        </p:spPr>
      </p:pic>
      <p:sp>
        <p:nvSpPr>
          <p:cNvPr id="4"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雪梨年會行程介紹</a:t>
            </a:r>
            <a:endParaRPr lang="zh-TW" altLang="en-US" sz="2800" b="1" dirty="0">
              <a:solidFill>
                <a:schemeClr val="bg2"/>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165412334"/>
              </p:ext>
            </p:extLst>
          </p:nvPr>
        </p:nvGraphicFramePr>
        <p:xfrm>
          <a:off x="941361" y="1844824"/>
          <a:ext cx="6181778" cy="4376186"/>
        </p:xfrm>
        <a:graphic>
          <a:graphicData uri="http://schemas.openxmlformats.org/drawingml/2006/table">
            <a:tbl>
              <a:tblPr firstRow="1" bandRow="1">
                <a:tableStyleId>{ED083AE6-46FA-4A59-8FB0-9F97EB10719F}</a:tableStyleId>
              </a:tblPr>
              <a:tblGrid>
                <a:gridCol w="3085433"/>
                <a:gridCol w="3096345"/>
              </a:tblGrid>
              <a:tr h="432048">
                <a:tc>
                  <a:txBody>
                    <a:bodyPr/>
                    <a:lstStyle/>
                    <a:p>
                      <a:pPr algn="ctr"/>
                      <a:r>
                        <a:rPr lang="zh-TW" altLang="en-US" sz="1800" dirty="0" smtClean="0">
                          <a:solidFill>
                            <a:srgbClr val="000000"/>
                          </a:solidFill>
                          <a:latin typeface="KaiTi" pitchFamily="49" charset="-122"/>
                          <a:ea typeface="KaiTi" pitchFamily="49" charset="-122"/>
                        </a:rPr>
                        <a:t>新南威爾斯藝術館</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r>
                        <a:rPr lang="zh-TW" altLang="en-US" sz="1800" dirty="0" smtClean="0">
                          <a:solidFill>
                            <a:srgbClr val="000000"/>
                          </a:solidFill>
                          <a:latin typeface="KaiTi" pitchFamily="49" charset="-122"/>
                          <a:ea typeface="KaiTi" pitchFamily="49" charset="-122"/>
                        </a:rPr>
                        <a:t>維多利亞女王購物中心</a:t>
                      </a:r>
                      <a:endParaRPr lang="zh-TW" altLang="en-US" sz="1800" dirty="0">
                        <a:solidFill>
                          <a:srgbClr val="000000"/>
                        </a:solidFill>
                        <a:latin typeface="KaiTi" pitchFamily="49" charset="-122"/>
                        <a:ea typeface="KaiTi" pitchFamily="49" charset="-122"/>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r>
              <a:tr h="1932458">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TW" altLang="en-US" dirty="0">
                        <a:solidFill>
                          <a:srgbClr val="000000"/>
                        </a:solidFill>
                        <a:latin typeface="KaiTi" pitchFamily="49" charset="-122"/>
                        <a:ea typeface="KaiTi" pitchFamily="49" charset="-122"/>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736192">
                <a:tc>
                  <a:txBody>
                    <a:bodyPr/>
                    <a:lstStyle/>
                    <a:p>
                      <a:r>
                        <a:rPr lang="zh-TW" altLang="en-US" sz="1400" dirty="0" smtClean="0">
                          <a:solidFill>
                            <a:srgbClr val="000000"/>
                          </a:solidFill>
                          <a:latin typeface="KaiTi" pitchFamily="49" charset="-122"/>
                          <a:ea typeface="KaiTi" pitchFamily="49" charset="-122"/>
                        </a:rPr>
                        <a:t>新南威爾斯美術館 </a:t>
                      </a:r>
                      <a:r>
                        <a:rPr lang="en-US" altLang="zh-TW" sz="1400" dirty="0" smtClean="0">
                          <a:solidFill>
                            <a:srgbClr val="000000"/>
                          </a:solidFill>
                          <a:latin typeface="KaiTi" pitchFamily="49" charset="-122"/>
                          <a:ea typeface="KaiTi" pitchFamily="49" charset="-122"/>
                        </a:rPr>
                        <a:t>(Art Gallery of NSW) </a:t>
                      </a:r>
                      <a:r>
                        <a:rPr lang="zh-TW" altLang="en-US" sz="1400" dirty="0" smtClean="0">
                          <a:solidFill>
                            <a:srgbClr val="000000"/>
                          </a:solidFill>
                          <a:latin typeface="KaiTi" pitchFamily="49" charset="-122"/>
                          <a:ea typeface="KaiTi" pitchFamily="49" charset="-122"/>
                        </a:rPr>
                        <a:t>建於 </a:t>
                      </a:r>
                      <a:r>
                        <a:rPr lang="en-US" altLang="zh-TW" sz="1400" dirty="0" smtClean="0">
                          <a:solidFill>
                            <a:srgbClr val="000000"/>
                          </a:solidFill>
                          <a:latin typeface="KaiTi" pitchFamily="49" charset="-122"/>
                          <a:ea typeface="KaiTi" pitchFamily="49" charset="-122"/>
                        </a:rPr>
                        <a:t>1974 </a:t>
                      </a:r>
                      <a:r>
                        <a:rPr lang="zh-TW" altLang="en-US" sz="1400" dirty="0" smtClean="0">
                          <a:solidFill>
                            <a:srgbClr val="000000"/>
                          </a:solidFill>
                          <a:latin typeface="KaiTi" pitchFamily="49" charset="-122"/>
                          <a:ea typeface="KaiTi" pitchFamily="49" charset="-122"/>
                        </a:rPr>
                        <a:t>年，</a:t>
                      </a:r>
                      <a:r>
                        <a:rPr lang="en-US" altLang="zh-TW" sz="1400" dirty="0" smtClean="0">
                          <a:solidFill>
                            <a:srgbClr val="000000"/>
                          </a:solidFill>
                          <a:latin typeface="KaiTi" pitchFamily="49" charset="-122"/>
                          <a:ea typeface="KaiTi" pitchFamily="49" charset="-122"/>
                        </a:rPr>
                        <a:t>1988</a:t>
                      </a:r>
                      <a:r>
                        <a:rPr lang="zh-TW" altLang="en-US" sz="1400" dirty="0" smtClean="0">
                          <a:solidFill>
                            <a:srgbClr val="000000"/>
                          </a:solidFill>
                          <a:latin typeface="KaiTi" pitchFamily="49" charset="-122"/>
                          <a:ea typeface="KaiTi" pitchFamily="49" charset="-122"/>
                        </a:rPr>
                        <a:t>年擴建，位於領地公園旁，是澳洲藝術精品收藏之地。館內保存了</a:t>
                      </a:r>
                      <a:r>
                        <a:rPr lang="en-US" altLang="zh-TW" sz="1400" dirty="0" smtClean="0">
                          <a:solidFill>
                            <a:srgbClr val="000000"/>
                          </a:solidFill>
                          <a:latin typeface="KaiTi" pitchFamily="49" charset="-122"/>
                          <a:ea typeface="KaiTi" pitchFamily="49" charset="-122"/>
                        </a:rPr>
                        <a:t>15~20</a:t>
                      </a:r>
                      <a:r>
                        <a:rPr lang="zh-TW" altLang="en-US" sz="1400" dirty="0" smtClean="0">
                          <a:solidFill>
                            <a:srgbClr val="000000"/>
                          </a:solidFill>
                          <a:latin typeface="KaiTi" pitchFamily="49" charset="-122"/>
                          <a:ea typeface="KaiTi" pitchFamily="49" charset="-122"/>
                        </a:rPr>
                        <a:t>世紀歐洲美術與</a:t>
                      </a:r>
                      <a:r>
                        <a:rPr lang="en-US" altLang="zh-TW" sz="1400" dirty="0" smtClean="0">
                          <a:solidFill>
                            <a:srgbClr val="000000"/>
                          </a:solidFill>
                          <a:latin typeface="KaiTi" pitchFamily="49" charset="-122"/>
                          <a:ea typeface="KaiTi" pitchFamily="49" charset="-122"/>
                        </a:rPr>
                        <a:t>19~20</a:t>
                      </a:r>
                      <a:r>
                        <a:rPr lang="zh-TW" altLang="en-US" sz="1400" dirty="0" smtClean="0">
                          <a:solidFill>
                            <a:srgbClr val="000000"/>
                          </a:solidFill>
                          <a:latin typeface="KaiTi" pitchFamily="49" charset="-122"/>
                          <a:ea typeface="KaiTi" pitchFamily="49" charset="-122"/>
                        </a:rPr>
                        <a:t>世紀澳洲、英國與亞洲的現代藝術作品，但最突出的當然是伊利巴納畫廊 </a:t>
                      </a:r>
                      <a:r>
                        <a:rPr lang="en-US" altLang="zh-TW" sz="1400" dirty="0" smtClean="0">
                          <a:solidFill>
                            <a:srgbClr val="000000"/>
                          </a:solidFill>
                          <a:latin typeface="KaiTi" pitchFamily="49" charset="-122"/>
                          <a:ea typeface="KaiTi" pitchFamily="49" charset="-122"/>
                        </a:rPr>
                        <a:t>(</a:t>
                      </a:r>
                      <a:r>
                        <a:rPr lang="en-US" altLang="zh-TW" sz="1400" dirty="0" err="1" smtClean="0">
                          <a:solidFill>
                            <a:srgbClr val="000000"/>
                          </a:solidFill>
                          <a:latin typeface="KaiTi" pitchFamily="49" charset="-122"/>
                          <a:ea typeface="KaiTi" pitchFamily="49" charset="-122"/>
                        </a:rPr>
                        <a:t>Yiribana</a:t>
                      </a:r>
                      <a:r>
                        <a:rPr lang="en-US" altLang="zh-TW" sz="1400" dirty="0" smtClean="0">
                          <a:solidFill>
                            <a:srgbClr val="000000"/>
                          </a:solidFill>
                          <a:latin typeface="KaiTi" pitchFamily="49" charset="-122"/>
                          <a:ea typeface="KaiTi" pitchFamily="49" charset="-122"/>
                        </a:rPr>
                        <a:t> Gallery) </a:t>
                      </a:r>
                      <a:r>
                        <a:rPr lang="zh-TW" altLang="en-US" sz="1400" dirty="0" smtClean="0">
                          <a:solidFill>
                            <a:srgbClr val="000000"/>
                          </a:solidFill>
                          <a:latin typeface="KaiTi" pitchFamily="49" charset="-122"/>
                          <a:ea typeface="KaiTi" pitchFamily="49" charset="-122"/>
                        </a:rPr>
                        <a:t>的土著原始創作，風格獨特。</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zh-TW" altLang="en-US" sz="1400" dirty="0" smtClean="0">
                          <a:solidFill>
                            <a:srgbClr val="000000"/>
                          </a:solidFill>
                          <a:latin typeface="KaiTi" pitchFamily="49" charset="-122"/>
                          <a:ea typeface="KaiTi" pitchFamily="49" charset="-122"/>
                        </a:rPr>
                        <a:t>這棟圓頂外觀佈滿精緻的雕像、圖紋和拱型廊柱的羅馬、拜占庭式建築</a:t>
                      </a:r>
                    </a:p>
                    <a:p>
                      <a:r>
                        <a:rPr lang="zh-TW" altLang="en-US" sz="1400" dirty="0" smtClean="0">
                          <a:solidFill>
                            <a:srgbClr val="000000"/>
                          </a:solidFill>
                          <a:latin typeface="KaiTi" pitchFamily="49" charset="-122"/>
                          <a:ea typeface="KaiTi" pitchFamily="49" charset="-122"/>
                        </a:rPr>
                        <a:t>它不是美術館、博物館也不是政府機構</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它是</a:t>
                      </a:r>
                      <a:r>
                        <a:rPr lang="en-US" altLang="zh-TW" sz="1400" dirty="0" smtClean="0">
                          <a:solidFill>
                            <a:srgbClr val="000000"/>
                          </a:solidFill>
                          <a:latin typeface="KaiTi" pitchFamily="49" charset="-122"/>
                          <a:ea typeface="KaiTi" pitchFamily="49" charset="-122"/>
                        </a:rPr>
                        <a:t>1898</a:t>
                      </a:r>
                      <a:r>
                        <a:rPr lang="zh-TW" altLang="en-US" sz="1400" dirty="0" smtClean="0">
                          <a:solidFill>
                            <a:srgbClr val="000000"/>
                          </a:solidFill>
                          <a:latin typeface="KaiTi" pitchFamily="49" charset="-122"/>
                          <a:ea typeface="KaiTi" pitchFamily="49" charset="-122"/>
                        </a:rPr>
                        <a:t>年完成</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已經有百年歷史的</a:t>
                      </a:r>
                    </a:p>
                    <a:p>
                      <a:r>
                        <a:rPr lang="en-US" altLang="zh-TW" sz="1400" dirty="0" smtClean="0">
                          <a:solidFill>
                            <a:srgbClr val="000000"/>
                          </a:solidFill>
                          <a:latin typeface="KaiTi" pitchFamily="49" charset="-122"/>
                          <a:ea typeface="KaiTi" pitchFamily="49" charset="-122"/>
                        </a:rPr>
                        <a:t>Queen Victoria Building ,</a:t>
                      </a:r>
                      <a:r>
                        <a:rPr lang="zh-TW" altLang="en-US" sz="1400" dirty="0" smtClean="0">
                          <a:solidFill>
                            <a:srgbClr val="000000"/>
                          </a:solidFill>
                          <a:latin typeface="KaiTi" pitchFamily="49" charset="-122"/>
                          <a:ea typeface="KaiTi" pitchFamily="49" charset="-122"/>
                        </a:rPr>
                        <a:t>是雪梨最著名的購物中心</a:t>
                      </a:r>
                      <a:r>
                        <a:rPr lang="en-US" altLang="zh-TW" sz="1400" dirty="0" smtClean="0">
                          <a:solidFill>
                            <a:srgbClr val="000000"/>
                          </a:solidFill>
                          <a:latin typeface="KaiTi" pitchFamily="49" charset="-122"/>
                          <a:ea typeface="KaiTi" pitchFamily="49" charset="-122"/>
                        </a:rPr>
                        <a:t>,</a:t>
                      </a:r>
                      <a:r>
                        <a:rPr lang="zh-TW" altLang="en-US" sz="1400" dirty="0" smtClean="0">
                          <a:solidFill>
                            <a:srgbClr val="000000"/>
                          </a:solidFill>
                          <a:latin typeface="KaiTi" pitchFamily="49" charset="-122"/>
                          <a:ea typeface="KaiTi" pitchFamily="49" charset="-122"/>
                        </a:rPr>
                        <a:t>被法國設計師</a:t>
                      </a:r>
                    </a:p>
                    <a:p>
                      <a:r>
                        <a:rPr lang="en-US" altLang="zh-TW" sz="1400" dirty="0" smtClean="0">
                          <a:solidFill>
                            <a:srgbClr val="000000"/>
                          </a:solidFill>
                          <a:latin typeface="KaiTi" pitchFamily="49" charset="-122"/>
                          <a:ea typeface="KaiTi" pitchFamily="49" charset="-122"/>
                        </a:rPr>
                        <a:t>Pierre Cardin </a:t>
                      </a:r>
                      <a:r>
                        <a:rPr lang="zh-TW" altLang="en-US" sz="1400" dirty="0" smtClean="0">
                          <a:solidFill>
                            <a:srgbClr val="000000"/>
                          </a:solidFill>
                          <a:latin typeface="KaiTi" pitchFamily="49" charset="-122"/>
                          <a:ea typeface="KaiTi" pitchFamily="49" charset="-122"/>
                        </a:rPr>
                        <a:t>譽為「全世界最漂亮的購物中心」</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600" y="2276872"/>
            <a:ext cx="306065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2250" y="2292688"/>
            <a:ext cx="3089719" cy="193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623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3</a:t>
            </a:fld>
            <a:endParaRPr lang="en-US" altLang="zh-TW"/>
          </a:p>
        </p:txBody>
      </p:sp>
      <p:sp>
        <p:nvSpPr>
          <p:cNvPr id="3" name="Rectangle 5"/>
          <p:cNvSpPr>
            <a:spLocks noChangeArrowheads="1"/>
          </p:cNvSpPr>
          <p:nvPr/>
        </p:nvSpPr>
        <p:spPr bwMode="auto">
          <a:xfrm>
            <a:off x="1979712" y="393990"/>
            <a:ext cx="4392613"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4000" b="1" dirty="0" smtClean="0">
                <a:solidFill>
                  <a:schemeClr val="bg2"/>
                </a:solidFill>
                <a:latin typeface="標楷體" pitchFamily="65" charset="-120"/>
                <a:ea typeface="標楷體" pitchFamily="65" charset="-120"/>
              </a:rPr>
              <a:t>各地區目標人數</a:t>
            </a:r>
            <a:endParaRPr lang="zh-TW" altLang="en-US" sz="4000" b="1" dirty="0">
              <a:solidFill>
                <a:schemeClr val="bg2"/>
              </a:solidFill>
              <a:latin typeface="標楷體" pitchFamily="65" charset="-120"/>
              <a:ea typeface="標楷體" pitchFamily="65" charset="-120"/>
            </a:endParaRPr>
          </a:p>
        </p:txBody>
      </p:sp>
      <p:sp>
        <p:nvSpPr>
          <p:cNvPr id="5" name="矩形 4"/>
          <p:cNvSpPr/>
          <p:nvPr/>
        </p:nvSpPr>
        <p:spPr>
          <a:xfrm>
            <a:off x="1043608" y="1628800"/>
            <a:ext cx="7992888" cy="4708981"/>
          </a:xfrm>
          <a:prstGeom prst="rect">
            <a:avLst/>
          </a:prstGeom>
          <a:effectLst/>
        </p:spPr>
        <p:txBody>
          <a:bodyPr wrap="square">
            <a:spAutoFit/>
          </a:bodyPr>
          <a:lstStyle/>
          <a:p>
            <a:r>
              <a:rPr lang="en-US" altLang="zh-TW" sz="2000" b="1" dirty="0">
                <a:solidFill>
                  <a:schemeClr val="accent4">
                    <a:lumMod val="10000"/>
                  </a:schemeClr>
                </a:solidFill>
                <a:latin typeface="標楷體" pitchFamily="65" charset="-120"/>
                <a:ea typeface="標楷體" pitchFamily="65" charset="-120"/>
              </a:rPr>
              <a:t>2014 </a:t>
            </a:r>
            <a:r>
              <a:rPr lang="zh-TW" altLang="en-US" sz="2000" b="1" dirty="0">
                <a:solidFill>
                  <a:schemeClr val="accent4">
                    <a:lumMod val="10000"/>
                  </a:schemeClr>
                </a:solidFill>
                <a:latin typeface="標楷體" pitchFamily="65" charset="-120"/>
                <a:ea typeface="標楷體" pitchFamily="65" charset="-120"/>
              </a:rPr>
              <a:t>雪梨國際年會目標</a:t>
            </a:r>
            <a:r>
              <a:rPr lang="zh-TW" altLang="en-US" sz="2000" b="1" dirty="0" smtClean="0">
                <a:solidFill>
                  <a:schemeClr val="accent4">
                    <a:lumMod val="10000"/>
                  </a:schemeClr>
                </a:solidFill>
                <a:latin typeface="標楷體" pitchFamily="65" charset="-120"/>
                <a:ea typeface="標楷體" pitchFamily="65" charset="-120"/>
              </a:rPr>
              <a:t>人數</a:t>
            </a:r>
            <a:endParaRPr lang="en-US" altLang="zh-TW" sz="2000" b="1" dirty="0" smtClean="0">
              <a:solidFill>
                <a:schemeClr val="accent4">
                  <a:lumMod val="10000"/>
                </a:schemeClr>
              </a:solidFill>
              <a:latin typeface="標楷體" pitchFamily="65" charset="-120"/>
              <a:ea typeface="標楷體" pitchFamily="65" charset="-120"/>
            </a:endParaRPr>
          </a:p>
          <a:p>
            <a:r>
              <a:rPr lang="zh-TW" altLang="en-US" sz="2000" b="1" dirty="0">
                <a:solidFill>
                  <a:schemeClr val="accent4">
                    <a:lumMod val="10000"/>
                  </a:schemeClr>
                </a:solidFill>
                <a:latin typeface="標楷體" pitchFamily="65" charset="-120"/>
                <a:ea typeface="標楷體" pitchFamily="65" charset="-120"/>
              </a:rPr>
              <a:t> </a:t>
            </a:r>
            <a:r>
              <a:rPr lang="zh-TW" altLang="en-US" sz="2000" b="1" dirty="0" smtClean="0">
                <a:solidFill>
                  <a:schemeClr val="accent4">
                    <a:lumMod val="10000"/>
                  </a:schemeClr>
                </a:solidFill>
                <a:latin typeface="標楷體" pitchFamily="65" charset="-120"/>
                <a:ea typeface="標楷體" pitchFamily="65" charset="-120"/>
              </a:rPr>
              <a:t>    </a:t>
            </a:r>
            <a:r>
              <a:rPr lang="en-US" altLang="zh-TW" sz="2000" b="1" dirty="0" smtClean="0">
                <a:solidFill>
                  <a:schemeClr val="accent4">
                    <a:lumMod val="10000"/>
                  </a:schemeClr>
                </a:solidFill>
                <a:latin typeface="標楷體" pitchFamily="65" charset="-120"/>
                <a:ea typeface="標楷體" pitchFamily="65" charset="-120"/>
              </a:rPr>
              <a:t>D3460  </a:t>
            </a:r>
            <a:r>
              <a:rPr lang="en-US" altLang="zh-TW" sz="2000" b="1" dirty="0">
                <a:solidFill>
                  <a:schemeClr val="accent4">
                    <a:lumMod val="10000"/>
                  </a:schemeClr>
                </a:solidFill>
                <a:latin typeface="標楷體" pitchFamily="65" charset="-120"/>
                <a:ea typeface="標楷體" pitchFamily="65" charset="-120"/>
              </a:rPr>
              <a:t>300</a:t>
            </a:r>
            <a:r>
              <a:rPr lang="zh-TW" altLang="en-US" sz="2000" b="1" dirty="0">
                <a:solidFill>
                  <a:schemeClr val="accent4">
                    <a:lumMod val="10000"/>
                  </a:schemeClr>
                </a:solidFill>
                <a:latin typeface="標楷體" pitchFamily="65" charset="-120"/>
                <a:ea typeface="標楷體" pitchFamily="65" charset="-120"/>
              </a:rPr>
              <a:t>人</a:t>
            </a:r>
          </a:p>
          <a:p>
            <a:r>
              <a:rPr lang="zh-TW" altLang="en-US" sz="2000" b="1" dirty="0">
                <a:solidFill>
                  <a:schemeClr val="accent4">
                    <a:lumMod val="10000"/>
                  </a:schemeClr>
                </a:solidFill>
                <a:latin typeface="標楷體" pitchFamily="65" charset="-120"/>
                <a:ea typeface="標楷體" pitchFamily="65" charset="-120"/>
              </a:rPr>
              <a:t>  </a:t>
            </a:r>
            <a:r>
              <a:rPr lang="zh-TW" altLang="en-US" sz="2000" b="1" dirty="0" smtClean="0">
                <a:solidFill>
                  <a:schemeClr val="accent4">
                    <a:lumMod val="10000"/>
                  </a:schemeClr>
                </a:solidFill>
                <a:latin typeface="標楷體" pitchFamily="65" charset="-120"/>
                <a:ea typeface="標楷體" pitchFamily="65" charset="-120"/>
              </a:rPr>
              <a:t>   </a:t>
            </a:r>
            <a:r>
              <a:rPr lang="en-US" altLang="zh-TW" sz="2000" b="1" dirty="0">
                <a:solidFill>
                  <a:schemeClr val="accent4">
                    <a:lumMod val="10000"/>
                  </a:schemeClr>
                </a:solidFill>
                <a:latin typeface="標楷體" pitchFamily="65" charset="-120"/>
                <a:ea typeface="標楷體" pitchFamily="65" charset="-120"/>
              </a:rPr>
              <a:t>D3470  200</a:t>
            </a:r>
            <a:r>
              <a:rPr lang="zh-TW" altLang="en-US" sz="2000" b="1" dirty="0">
                <a:solidFill>
                  <a:schemeClr val="accent4">
                    <a:lumMod val="10000"/>
                  </a:schemeClr>
                </a:solidFill>
                <a:latin typeface="標楷體" pitchFamily="65" charset="-120"/>
                <a:ea typeface="標楷體" pitchFamily="65" charset="-120"/>
              </a:rPr>
              <a:t>人</a:t>
            </a:r>
          </a:p>
          <a:p>
            <a:r>
              <a:rPr lang="zh-TW" altLang="en-US" sz="2000" b="1" dirty="0">
                <a:solidFill>
                  <a:schemeClr val="accent4">
                    <a:lumMod val="10000"/>
                  </a:schemeClr>
                </a:solidFill>
                <a:latin typeface="標楷體" pitchFamily="65" charset="-120"/>
                <a:ea typeface="標楷體" pitchFamily="65" charset="-120"/>
              </a:rPr>
              <a:t>   </a:t>
            </a:r>
            <a:r>
              <a:rPr lang="zh-TW" altLang="en-US" sz="2000" b="1" dirty="0" smtClean="0">
                <a:solidFill>
                  <a:schemeClr val="accent4">
                    <a:lumMod val="10000"/>
                  </a:schemeClr>
                </a:solidFill>
                <a:latin typeface="標楷體" pitchFamily="65" charset="-120"/>
                <a:ea typeface="標楷體" pitchFamily="65" charset="-120"/>
              </a:rPr>
              <a:t>  </a:t>
            </a:r>
            <a:r>
              <a:rPr lang="en-US" altLang="zh-TW" sz="2000" b="1" dirty="0" smtClean="0">
                <a:solidFill>
                  <a:schemeClr val="accent4">
                    <a:lumMod val="10000"/>
                  </a:schemeClr>
                </a:solidFill>
                <a:latin typeface="標楷體" pitchFamily="65" charset="-120"/>
                <a:ea typeface="標楷體" pitchFamily="65" charset="-120"/>
              </a:rPr>
              <a:t>D3480  </a:t>
            </a:r>
            <a:r>
              <a:rPr lang="en-US" altLang="zh-TW" sz="2000" b="1" dirty="0">
                <a:solidFill>
                  <a:schemeClr val="accent4">
                    <a:lumMod val="10000"/>
                  </a:schemeClr>
                </a:solidFill>
                <a:latin typeface="標楷體" pitchFamily="65" charset="-120"/>
                <a:ea typeface="標楷體" pitchFamily="65" charset="-120"/>
              </a:rPr>
              <a:t>500</a:t>
            </a:r>
            <a:r>
              <a:rPr lang="zh-TW" altLang="en-US" sz="2000" b="1" dirty="0">
                <a:solidFill>
                  <a:schemeClr val="accent4">
                    <a:lumMod val="10000"/>
                  </a:schemeClr>
                </a:solidFill>
                <a:latin typeface="標楷體" pitchFamily="65" charset="-120"/>
                <a:ea typeface="標楷體" pitchFamily="65" charset="-120"/>
              </a:rPr>
              <a:t>人</a:t>
            </a:r>
          </a:p>
          <a:p>
            <a:r>
              <a:rPr lang="zh-TW" altLang="en-US" sz="2000" b="1" dirty="0">
                <a:solidFill>
                  <a:schemeClr val="accent4">
                    <a:lumMod val="10000"/>
                  </a:schemeClr>
                </a:solidFill>
                <a:latin typeface="標楷體" pitchFamily="65" charset="-120"/>
                <a:ea typeface="標楷體" pitchFamily="65" charset="-120"/>
              </a:rPr>
              <a:t>  </a:t>
            </a:r>
            <a:r>
              <a:rPr lang="zh-TW" altLang="en-US" sz="2000" b="1" dirty="0" smtClean="0">
                <a:solidFill>
                  <a:schemeClr val="accent4">
                    <a:lumMod val="10000"/>
                  </a:schemeClr>
                </a:solidFill>
                <a:latin typeface="標楷體" pitchFamily="65" charset="-120"/>
                <a:ea typeface="標楷體" pitchFamily="65" charset="-120"/>
              </a:rPr>
              <a:t>   </a:t>
            </a:r>
            <a:r>
              <a:rPr lang="en-US" altLang="zh-TW" sz="2000" b="1" dirty="0">
                <a:solidFill>
                  <a:schemeClr val="accent4">
                    <a:lumMod val="10000"/>
                  </a:schemeClr>
                </a:solidFill>
                <a:latin typeface="標楷體" pitchFamily="65" charset="-120"/>
                <a:ea typeface="標楷體" pitchFamily="65" charset="-120"/>
              </a:rPr>
              <a:t>D3490  300</a:t>
            </a:r>
            <a:r>
              <a:rPr lang="zh-TW" altLang="en-US" sz="2000" b="1" dirty="0">
                <a:solidFill>
                  <a:schemeClr val="accent4">
                    <a:lumMod val="10000"/>
                  </a:schemeClr>
                </a:solidFill>
                <a:latin typeface="標楷體" pitchFamily="65" charset="-120"/>
                <a:ea typeface="標楷體" pitchFamily="65" charset="-120"/>
              </a:rPr>
              <a:t>人</a:t>
            </a:r>
          </a:p>
          <a:p>
            <a:r>
              <a:rPr lang="zh-TW" altLang="en-US" sz="2000" b="1" dirty="0">
                <a:solidFill>
                  <a:schemeClr val="accent4">
                    <a:lumMod val="10000"/>
                  </a:schemeClr>
                </a:solidFill>
                <a:latin typeface="標楷體" pitchFamily="65" charset="-120"/>
                <a:ea typeface="標楷體" pitchFamily="65" charset="-120"/>
              </a:rPr>
              <a:t>  </a:t>
            </a:r>
            <a:r>
              <a:rPr lang="zh-TW" altLang="en-US" sz="2000" b="1" dirty="0" smtClean="0">
                <a:solidFill>
                  <a:schemeClr val="accent4">
                    <a:lumMod val="10000"/>
                  </a:schemeClr>
                </a:solidFill>
                <a:latin typeface="標楷體" pitchFamily="65" charset="-120"/>
                <a:ea typeface="標楷體" pitchFamily="65" charset="-120"/>
              </a:rPr>
              <a:t>   </a:t>
            </a:r>
            <a:r>
              <a:rPr lang="en-US" altLang="zh-TW" sz="2000" b="1" dirty="0">
                <a:solidFill>
                  <a:schemeClr val="accent4">
                    <a:lumMod val="10000"/>
                  </a:schemeClr>
                </a:solidFill>
                <a:latin typeface="標楷體" pitchFamily="65" charset="-120"/>
                <a:ea typeface="標楷體" pitchFamily="65" charset="-120"/>
              </a:rPr>
              <a:t>D3500  400</a:t>
            </a:r>
            <a:r>
              <a:rPr lang="zh-TW" altLang="en-US" sz="2000" b="1" dirty="0">
                <a:solidFill>
                  <a:schemeClr val="accent4">
                    <a:lumMod val="10000"/>
                  </a:schemeClr>
                </a:solidFill>
                <a:latin typeface="標楷體" pitchFamily="65" charset="-120"/>
                <a:ea typeface="標楷體" pitchFamily="65" charset="-120"/>
              </a:rPr>
              <a:t>人</a:t>
            </a:r>
          </a:p>
          <a:p>
            <a:r>
              <a:rPr lang="zh-TW" altLang="en-US" sz="2000" b="1" dirty="0">
                <a:solidFill>
                  <a:schemeClr val="accent4">
                    <a:lumMod val="10000"/>
                  </a:schemeClr>
                </a:solidFill>
                <a:latin typeface="標楷體" pitchFamily="65" charset="-120"/>
                <a:ea typeface="標楷體" pitchFamily="65" charset="-120"/>
              </a:rPr>
              <a:t>  </a:t>
            </a:r>
            <a:r>
              <a:rPr lang="zh-TW" altLang="en-US" sz="2000" b="1" dirty="0" smtClean="0">
                <a:solidFill>
                  <a:schemeClr val="accent4">
                    <a:lumMod val="10000"/>
                  </a:schemeClr>
                </a:solidFill>
                <a:latin typeface="標楷體" pitchFamily="65" charset="-120"/>
                <a:ea typeface="標楷體" pitchFamily="65" charset="-120"/>
              </a:rPr>
              <a:t>   </a:t>
            </a:r>
            <a:r>
              <a:rPr lang="en-US" altLang="zh-TW" sz="2000" b="1" dirty="0">
                <a:solidFill>
                  <a:schemeClr val="accent4">
                    <a:lumMod val="10000"/>
                  </a:schemeClr>
                </a:solidFill>
                <a:latin typeface="標楷體" pitchFamily="65" charset="-120"/>
                <a:ea typeface="標楷體" pitchFamily="65" charset="-120"/>
              </a:rPr>
              <a:t>D3510  300</a:t>
            </a:r>
            <a:r>
              <a:rPr lang="zh-TW" altLang="en-US" sz="2000" b="1" dirty="0">
                <a:solidFill>
                  <a:schemeClr val="accent4">
                    <a:lumMod val="10000"/>
                  </a:schemeClr>
                </a:solidFill>
                <a:latin typeface="標楷體" pitchFamily="65" charset="-120"/>
                <a:ea typeface="標楷體" pitchFamily="65" charset="-120"/>
              </a:rPr>
              <a:t>人</a:t>
            </a:r>
          </a:p>
          <a:p>
            <a:r>
              <a:rPr lang="zh-TW" altLang="en-US" sz="2000" b="1" dirty="0">
                <a:solidFill>
                  <a:schemeClr val="accent4">
                    <a:lumMod val="10000"/>
                  </a:schemeClr>
                </a:solidFill>
                <a:latin typeface="標楷體" pitchFamily="65" charset="-120"/>
                <a:ea typeface="標楷體" pitchFamily="65" charset="-120"/>
              </a:rPr>
              <a:t>   </a:t>
            </a:r>
            <a:r>
              <a:rPr lang="zh-TW" altLang="en-US" sz="2000" b="1" dirty="0" smtClean="0">
                <a:solidFill>
                  <a:schemeClr val="accent4">
                    <a:lumMod val="10000"/>
                  </a:schemeClr>
                </a:solidFill>
                <a:latin typeface="標楷體" pitchFamily="65" charset="-120"/>
                <a:ea typeface="標楷體" pitchFamily="65" charset="-120"/>
              </a:rPr>
              <a:t>  </a:t>
            </a:r>
            <a:r>
              <a:rPr lang="en-US" altLang="zh-TW" sz="2000" b="1" dirty="0" smtClean="0">
                <a:solidFill>
                  <a:schemeClr val="accent4">
                    <a:lumMod val="10000"/>
                  </a:schemeClr>
                </a:solidFill>
                <a:latin typeface="標楷體" pitchFamily="65" charset="-120"/>
                <a:ea typeface="標楷體" pitchFamily="65" charset="-120"/>
              </a:rPr>
              <a:t>D3520  </a:t>
            </a:r>
            <a:r>
              <a:rPr lang="en-US" altLang="zh-TW" sz="2000" b="1" dirty="0">
                <a:solidFill>
                  <a:schemeClr val="accent4">
                    <a:lumMod val="10000"/>
                  </a:schemeClr>
                </a:solidFill>
                <a:latin typeface="標楷體" pitchFamily="65" charset="-120"/>
                <a:ea typeface="標楷體" pitchFamily="65" charset="-120"/>
              </a:rPr>
              <a:t>800</a:t>
            </a:r>
            <a:r>
              <a:rPr lang="zh-TW" altLang="en-US" sz="2000" b="1" dirty="0">
                <a:solidFill>
                  <a:schemeClr val="accent4">
                    <a:lumMod val="10000"/>
                  </a:schemeClr>
                </a:solidFill>
                <a:latin typeface="標楷體" pitchFamily="65" charset="-120"/>
                <a:ea typeface="標楷體" pitchFamily="65" charset="-120"/>
              </a:rPr>
              <a:t>人</a:t>
            </a:r>
          </a:p>
          <a:p>
            <a:r>
              <a:rPr lang="zh-TW" altLang="en-US" sz="2000" b="1" dirty="0">
                <a:solidFill>
                  <a:schemeClr val="accent4">
                    <a:lumMod val="10000"/>
                  </a:schemeClr>
                </a:solidFill>
                <a:latin typeface="標楷體" pitchFamily="65" charset="-120"/>
                <a:ea typeface="標楷體" pitchFamily="65" charset="-120"/>
              </a:rPr>
              <a:t>雪梨會年的註冊費為：</a:t>
            </a:r>
          </a:p>
          <a:p>
            <a:r>
              <a:rPr lang="en-US" altLang="zh-TW" sz="2000" b="1" dirty="0">
                <a:solidFill>
                  <a:schemeClr val="accent4">
                    <a:lumMod val="10000"/>
                  </a:schemeClr>
                </a:solidFill>
                <a:latin typeface="標楷體" pitchFamily="65" charset="-120"/>
                <a:ea typeface="標楷體" pitchFamily="65" charset="-120"/>
              </a:rPr>
              <a:t>2013/12/15 </a:t>
            </a:r>
            <a:r>
              <a:rPr lang="zh-TW" altLang="en-US" sz="2000" b="1" dirty="0">
                <a:solidFill>
                  <a:schemeClr val="accent4">
                    <a:lumMod val="10000"/>
                  </a:schemeClr>
                </a:solidFill>
                <a:latin typeface="標楷體" pitchFamily="65" charset="-120"/>
                <a:ea typeface="標楷體" pitchFamily="65" charset="-120"/>
              </a:rPr>
              <a:t>前：美金</a:t>
            </a:r>
            <a:r>
              <a:rPr lang="en-US" altLang="zh-TW" sz="2000" b="1" dirty="0">
                <a:solidFill>
                  <a:schemeClr val="accent4">
                    <a:lumMod val="10000"/>
                  </a:schemeClr>
                </a:solidFill>
                <a:latin typeface="標楷體" pitchFamily="65" charset="-120"/>
                <a:ea typeface="標楷體" pitchFamily="65" charset="-120"/>
              </a:rPr>
              <a:t>$310</a:t>
            </a:r>
          </a:p>
          <a:p>
            <a:r>
              <a:rPr lang="en-US" altLang="zh-TW" sz="2000" b="1" dirty="0">
                <a:solidFill>
                  <a:schemeClr val="accent4">
                    <a:lumMod val="10000"/>
                  </a:schemeClr>
                </a:solidFill>
                <a:latin typeface="標楷體" pitchFamily="65" charset="-120"/>
                <a:ea typeface="標楷體" pitchFamily="65" charset="-120"/>
              </a:rPr>
              <a:t>2014/03/31 </a:t>
            </a:r>
            <a:r>
              <a:rPr lang="zh-TW" altLang="en-US" sz="2000" b="1" dirty="0">
                <a:solidFill>
                  <a:schemeClr val="accent4">
                    <a:lumMod val="10000"/>
                  </a:schemeClr>
                </a:solidFill>
                <a:latin typeface="標楷體" pitchFamily="65" charset="-120"/>
                <a:ea typeface="標楷體" pitchFamily="65" charset="-120"/>
              </a:rPr>
              <a:t>前：美金</a:t>
            </a:r>
            <a:r>
              <a:rPr lang="en-US" altLang="zh-TW" sz="2000" b="1" dirty="0">
                <a:solidFill>
                  <a:schemeClr val="accent4">
                    <a:lumMod val="10000"/>
                  </a:schemeClr>
                </a:solidFill>
                <a:latin typeface="標楷體" pitchFamily="65" charset="-120"/>
                <a:ea typeface="標楷體" pitchFamily="65" charset="-120"/>
              </a:rPr>
              <a:t>$360</a:t>
            </a:r>
          </a:p>
          <a:p>
            <a:r>
              <a:rPr lang="zh-TW" altLang="en-US" sz="2000" b="1" dirty="0">
                <a:solidFill>
                  <a:schemeClr val="accent4">
                    <a:lumMod val="10000"/>
                  </a:schemeClr>
                </a:solidFill>
                <a:latin typeface="標楷體" pitchFamily="65" charset="-120"/>
                <a:ea typeface="標楷體" pitchFamily="65" charset="-120"/>
              </a:rPr>
              <a:t>年會現場註冊：美金</a:t>
            </a:r>
            <a:r>
              <a:rPr lang="en-US" altLang="zh-TW" sz="2000" b="1" dirty="0">
                <a:solidFill>
                  <a:schemeClr val="accent4">
                    <a:lumMod val="10000"/>
                  </a:schemeClr>
                </a:solidFill>
                <a:latin typeface="標楷體" pitchFamily="65" charset="-120"/>
                <a:ea typeface="標楷體" pitchFamily="65" charset="-120"/>
              </a:rPr>
              <a:t>$410</a:t>
            </a:r>
          </a:p>
          <a:p>
            <a:r>
              <a:rPr lang="zh-TW" altLang="en-US" sz="2000" b="1" dirty="0">
                <a:solidFill>
                  <a:schemeClr val="accent4">
                    <a:lumMod val="10000"/>
                  </a:schemeClr>
                </a:solidFill>
                <a:latin typeface="標楷體" pitchFamily="65" charset="-120"/>
                <a:ea typeface="標楷體" pitchFamily="65" charset="-120"/>
              </a:rPr>
              <a:t>希望各位社友、寶眷及早註冊，請上</a:t>
            </a:r>
            <a:r>
              <a:rPr lang="en-US" altLang="zh-TW" sz="2000" b="1" dirty="0" smtClean="0">
                <a:solidFill>
                  <a:schemeClr val="accent4">
                    <a:lumMod val="10000"/>
                  </a:schemeClr>
                </a:solidFill>
                <a:latin typeface="標楷體" pitchFamily="65" charset="-120"/>
                <a:ea typeface="標楷體" pitchFamily="65" charset="-120"/>
              </a:rPr>
              <a:t>RI</a:t>
            </a:r>
            <a:r>
              <a:rPr lang="zh-TW" altLang="en-US" sz="2000" b="1" dirty="0" smtClean="0">
                <a:solidFill>
                  <a:schemeClr val="accent4">
                    <a:lumMod val="10000"/>
                  </a:schemeClr>
                </a:solidFill>
                <a:latin typeface="標楷體" pitchFamily="65" charset="-120"/>
                <a:ea typeface="標楷體" pitchFamily="65" charset="-120"/>
              </a:rPr>
              <a:t>網站</a:t>
            </a:r>
            <a:r>
              <a:rPr lang="en-US" altLang="zh-TW" sz="2000" b="1" dirty="0">
                <a:solidFill>
                  <a:schemeClr val="accent4">
                    <a:lumMod val="10000"/>
                  </a:schemeClr>
                </a:solidFill>
                <a:latin typeface="標楷體" pitchFamily="65" charset="-120"/>
                <a:ea typeface="標楷體" pitchFamily="65" charset="-120"/>
              </a:rPr>
              <a:t>Member Access </a:t>
            </a:r>
            <a:r>
              <a:rPr lang="zh-TW" altLang="en-US" sz="2000" b="1" dirty="0">
                <a:solidFill>
                  <a:schemeClr val="accent4">
                    <a:lumMod val="10000"/>
                  </a:schemeClr>
                </a:solidFill>
                <a:latin typeface="標楷體" pitchFamily="65" charset="-120"/>
                <a:ea typeface="標楷體" pitchFamily="65" charset="-120"/>
              </a:rPr>
              <a:t>網上註冊或下載表格</a:t>
            </a:r>
            <a:r>
              <a:rPr lang="zh-TW" altLang="en-US" sz="2000" b="1" dirty="0" smtClean="0">
                <a:solidFill>
                  <a:schemeClr val="accent4">
                    <a:lumMod val="10000"/>
                  </a:schemeClr>
                </a:solidFill>
                <a:latin typeface="標楷體" pitchFamily="65" charset="-120"/>
                <a:ea typeface="標楷體" pitchFamily="65" charset="-120"/>
              </a:rPr>
              <a:t>傳真或</a:t>
            </a:r>
            <a:r>
              <a:rPr lang="en-US" altLang="zh-TW" sz="2000" b="1" dirty="0">
                <a:solidFill>
                  <a:schemeClr val="accent4">
                    <a:lumMod val="10000"/>
                  </a:schemeClr>
                </a:solidFill>
                <a:latin typeface="標楷體" pitchFamily="65" charset="-120"/>
                <a:ea typeface="標楷體" pitchFamily="65" charset="-120"/>
              </a:rPr>
              <a:t>Email </a:t>
            </a:r>
            <a:r>
              <a:rPr lang="zh-TW" altLang="en-US" sz="2000" b="1" dirty="0">
                <a:solidFill>
                  <a:schemeClr val="accent4">
                    <a:lumMod val="10000"/>
                  </a:schemeClr>
                </a:solidFill>
                <a:latin typeface="標楷體" pitchFamily="65" charset="-120"/>
                <a:ea typeface="標楷體" pitchFamily="65" charset="-120"/>
              </a:rPr>
              <a:t>註冊。</a:t>
            </a:r>
          </a:p>
          <a:p>
            <a:endParaRPr lang="zh-TW" altLang="en-US" sz="2000" b="1" dirty="0">
              <a:solidFill>
                <a:schemeClr val="accent4">
                  <a:lumMod val="10000"/>
                </a:schemeClr>
              </a:solidFill>
              <a:latin typeface="標楷體" pitchFamily="65" charset="-120"/>
              <a:ea typeface="標楷體" pitchFamily="65" charset="-12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269974"/>
            <a:ext cx="158432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2212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CC2B25A-6230-4FFB-A62C-608B5A807C48}" type="slidenum">
              <a:rPr lang="en-US" altLang="zh-TW" smtClean="0"/>
              <a:pPr/>
              <a:t>30</a:t>
            </a:fld>
            <a:endParaRPr lang="en-US" altLang="zh-TW"/>
          </a:p>
        </p:txBody>
      </p:sp>
      <p:pic>
        <p:nvPicPr>
          <p:cNvPr id="3" name="Picture 3074"/>
          <p:cNvPicPr>
            <a:picLocks noChangeAspect="1" noChangeArrowheads="1"/>
          </p:cNvPicPr>
          <p:nvPr/>
        </p:nvPicPr>
        <p:blipFill>
          <a:blip r:embed="rId2" cstate="email"/>
          <a:srcRect/>
          <a:stretch>
            <a:fillRect/>
          </a:stretch>
        </p:blipFill>
        <p:spPr bwMode="auto">
          <a:xfrm>
            <a:off x="-324544" y="-243408"/>
            <a:ext cx="1584176" cy="1683187"/>
          </a:xfrm>
          <a:prstGeom prst="rect">
            <a:avLst/>
          </a:prstGeom>
          <a:noFill/>
          <a:ln w="9525">
            <a:noFill/>
            <a:miter lim="800000"/>
            <a:headEnd/>
            <a:tailEnd/>
          </a:ln>
        </p:spPr>
      </p:pic>
      <p:sp>
        <p:nvSpPr>
          <p:cNvPr id="4" name="Rectangle 5"/>
          <p:cNvSpPr>
            <a:spLocks noChangeArrowheads="1"/>
          </p:cNvSpPr>
          <p:nvPr/>
        </p:nvSpPr>
        <p:spPr bwMode="auto">
          <a:xfrm>
            <a:off x="1908175" y="404813"/>
            <a:ext cx="424815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費用說明</a:t>
            </a:r>
            <a:endParaRPr lang="zh-TW" altLang="en-US" sz="2800" b="1" dirty="0">
              <a:solidFill>
                <a:schemeClr val="bg2"/>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197863432"/>
              </p:ext>
            </p:extLst>
          </p:nvPr>
        </p:nvGraphicFramePr>
        <p:xfrm>
          <a:off x="791890" y="1628800"/>
          <a:ext cx="6480720" cy="4092260"/>
        </p:xfrm>
        <a:graphic>
          <a:graphicData uri="http://schemas.openxmlformats.org/drawingml/2006/table">
            <a:tbl>
              <a:tblPr firstRow="1" bandRow="1">
                <a:tableStyleId>{ED083AE6-46FA-4A59-8FB0-9F97EB10719F}</a:tableStyleId>
              </a:tblPr>
              <a:tblGrid>
                <a:gridCol w="1296144"/>
                <a:gridCol w="2304256"/>
                <a:gridCol w="2880320"/>
              </a:tblGrid>
              <a:tr h="345087">
                <a:tc>
                  <a:txBody>
                    <a:bodyPr/>
                    <a:lstStyle/>
                    <a:p>
                      <a:pPr algn="ctr"/>
                      <a:r>
                        <a:rPr lang="zh-TW" altLang="en-US" sz="1600" b="1" dirty="0" smtClean="0">
                          <a:solidFill>
                            <a:srgbClr val="002060"/>
                          </a:solidFill>
                          <a:latin typeface="微軟正黑體" pitchFamily="34" charset="-120"/>
                          <a:ea typeface="微軟正黑體" pitchFamily="34" charset="-120"/>
                        </a:rPr>
                        <a:t>費       用</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TW" altLang="en-US" sz="1600" b="1" dirty="0" smtClean="0">
                          <a:solidFill>
                            <a:srgbClr val="002060"/>
                          </a:solidFill>
                          <a:latin typeface="微軟正黑體" pitchFamily="34" charset="-120"/>
                          <a:ea typeface="微軟正黑體" pitchFamily="34" charset="-120"/>
                        </a:rPr>
                        <a:t>雪梨凱恩斯八天</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TW" altLang="en-US" sz="1600" b="1" dirty="0" smtClean="0">
                          <a:solidFill>
                            <a:srgbClr val="002060"/>
                          </a:solidFill>
                          <a:latin typeface="微軟正黑體" pitchFamily="34" charset="-120"/>
                          <a:ea typeface="微軟正黑體" pitchFamily="34" charset="-120"/>
                        </a:rPr>
                        <a:t>雪梨七天</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993">
                <a:tc>
                  <a:txBody>
                    <a:bodyPr/>
                    <a:lstStyle/>
                    <a:p>
                      <a:r>
                        <a:rPr lang="en-US" altLang="zh-TW" sz="1600" b="1" dirty="0" smtClean="0">
                          <a:solidFill>
                            <a:srgbClr val="002060"/>
                          </a:solidFill>
                          <a:latin typeface="微軟正黑體" pitchFamily="34" charset="-120"/>
                          <a:ea typeface="微軟正黑體" pitchFamily="34" charset="-120"/>
                        </a:rPr>
                        <a:t>26</a:t>
                      </a:r>
                      <a:r>
                        <a:rPr lang="zh-TW" altLang="en-US" sz="1600" b="1" dirty="0" smtClean="0">
                          <a:solidFill>
                            <a:srgbClr val="002060"/>
                          </a:solidFill>
                          <a:latin typeface="微軟正黑體" pitchFamily="34" charset="-120"/>
                          <a:ea typeface="微軟正黑體" pitchFamily="34" charset="-120"/>
                        </a:rPr>
                        <a:t>人以上</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altLang="en-US" sz="1600" b="1" dirty="0" smtClean="0">
                          <a:solidFill>
                            <a:srgbClr val="002060"/>
                          </a:solidFill>
                          <a:latin typeface="微軟正黑體" pitchFamily="34" charset="-120"/>
                          <a:ea typeface="微軟正黑體" pitchFamily="34" charset="-120"/>
                        </a:rPr>
                        <a:t>每人</a:t>
                      </a:r>
                      <a:r>
                        <a:rPr lang="en-US" altLang="zh-TW" sz="1600" b="1" dirty="0" smtClean="0">
                          <a:solidFill>
                            <a:srgbClr val="002060"/>
                          </a:solidFill>
                          <a:latin typeface="微軟正黑體" pitchFamily="34" charset="-120"/>
                          <a:ea typeface="微軟正黑體" pitchFamily="34" charset="-120"/>
                        </a:rPr>
                        <a:t>NTD108,500.-</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altLang="en-US" sz="1600" b="1" dirty="0" smtClean="0">
                          <a:solidFill>
                            <a:srgbClr val="002060"/>
                          </a:solidFill>
                          <a:latin typeface="微軟正黑體" pitchFamily="34" charset="-120"/>
                          <a:ea typeface="微軟正黑體" pitchFamily="34" charset="-120"/>
                        </a:rPr>
                        <a:t>每人</a:t>
                      </a:r>
                      <a:r>
                        <a:rPr lang="en-US" altLang="zh-TW" sz="1600" b="1" dirty="0" smtClean="0">
                          <a:solidFill>
                            <a:srgbClr val="002060"/>
                          </a:solidFill>
                          <a:latin typeface="微軟正黑體" pitchFamily="34" charset="-120"/>
                          <a:ea typeface="微軟正黑體" pitchFamily="34" charset="-120"/>
                        </a:rPr>
                        <a:t>NTD82,800.-</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54157">
                <a:tc>
                  <a:txBody>
                    <a:bodyPr/>
                    <a:lstStyle/>
                    <a:p>
                      <a:r>
                        <a:rPr lang="zh-TW" altLang="en-US" sz="1600" b="1" dirty="0" smtClean="0">
                          <a:solidFill>
                            <a:srgbClr val="002060"/>
                          </a:solidFill>
                          <a:latin typeface="微軟正黑體" pitchFamily="34" charset="-120"/>
                          <a:ea typeface="微軟正黑體" pitchFamily="34" charset="-120"/>
                        </a:rPr>
                        <a:t>費用包含</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en-US" altLang="zh-TW" sz="1600" b="1" dirty="0" smtClean="0">
                          <a:solidFill>
                            <a:srgbClr val="002060"/>
                          </a:solidFill>
                          <a:latin typeface="微軟正黑體" pitchFamily="34" charset="-120"/>
                          <a:ea typeface="微軟正黑體" pitchFamily="34" charset="-120"/>
                        </a:rPr>
                        <a:t>1.</a:t>
                      </a:r>
                      <a:r>
                        <a:rPr lang="zh-TW" altLang="en-US" sz="1600" b="1" dirty="0" smtClean="0">
                          <a:solidFill>
                            <a:srgbClr val="002060"/>
                          </a:solidFill>
                          <a:latin typeface="微軟正黑體" pitchFamily="34" charset="-120"/>
                          <a:ea typeface="微軟正黑體" pitchFamily="34" charset="-120"/>
                        </a:rPr>
                        <a:t>機票</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表列來回團體經濟艙機票及稅金</a:t>
                      </a:r>
                      <a:r>
                        <a:rPr lang="en-US" altLang="zh-TW" sz="1600" b="1" dirty="0" smtClean="0">
                          <a:solidFill>
                            <a:srgbClr val="002060"/>
                          </a:solidFill>
                          <a:latin typeface="微軟正黑體" pitchFamily="34" charset="-120"/>
                          <a:ea typeface="微軟正黑體" pitchFamily="34" charset="-120"/>
                        </a:rPr>
                        <a:t/>
                      </a:r>
                      <a:br>
                        <a:rPr lang="en-US" altLang="zh-TW" sz="1600" b="1" dirty="0" smtClean="0">
                          <a:solidFill>
                            <a:srgbClr val="002060"/>
                          </a:solidFill>
                          <a:latin typeface="微軟正黑體" pitchFamily="34" charset="-120"/>
                          <a:ea typeface="微軟正黑體" pitchFamily="34" charset="-120"/>
                        </a:rPr>
                      </a:br>
                      <a:r>
                        <a:rPr lang="en-US" altLang="zh-TW" sz="1600" b="1" dirty="0" smtClean="0">
                          <a:solidFill>
                            <a:srgbClr val="002060"/>
                          </a:solidFill>
                          <a:latin typeface="微軟正黑體" pitchFamily="34" charset="-120"/>
                          <a:ea typeface="微軟正黑體" pitchFamily="34" charset="-120"/>
                        </a:rPr>
                        <a:t>2.</a:t>
                      </a:r>
                      <a:r>
                        <a:rPr lang="zh-TW" altLang="en-US" sz="1600" b="1" dirty="0" smtClean="0">
                          <a:solidFill>
                            <a:srgbClr val="002060"/>
                          </a:solidFill>
                          <a:latin typeface="微軟正黑體" pitchFamily="34" charset="-120"/>
                          <a:ea typeface="微軟正黑體" pitchFamily="34" charset="-120"/>
                        </a:rPr>
                        <a:t>飯店</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表列飯店標準房兩人一室</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3.</a:t>
                      </a:r>
                      <a:r>
                        <a:rPr lang="zh-TW" altLang="en-US" sz="1600" b="1" dirty="0" smtClean="0">
                          <a:solidFill>
                            <a:srgbClr val="002060"/>
                          </a:solidFill>
                          <a:latin typeface="微軟正黑體" pitchFamily="34" charset="-120"/>
                          <a:ea typeface="微軟正黑體" pitchFamily="34" charset="-120"/>
                        </a:rPr>
                        <a:t>餐食</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行程中所列餐食</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中式料理以七菜一湯為主</a:t>
                      </a:r>
                      <a:r>
                        <a:rPr lang="en-US" altLang="zh-TW" sz="1600" b="1" dirty="0" smtClean="0">
                          <a:solidFill>
                            <a:srgbClr val="002060"/>
                          </a:solidFill>
                          <a:latin typeface="微軟正黑體" pitchFamily="34" charset="-120"/>
                          <a:ea typeface="微軟正黑體" pitchFamily="34" charset="-120"/>
                        </a:rPr>
                        <a:t>,</a:t>
                      </a:r>
                      <a:r>
                        <a:rPr lang="en-US" altLang="zh-TW" sz="1600" b="1" baseline="0" dirty="0" smtClean="0">
                          <a:solidFill>
                            <a:srgbClr val="002060"/>
                          </a:solidFill>
                          <a:latin typeface="微軟正黑體" pitchFamily="34" charset="-120"/>
                          <a:ea typeface="微軟正黑體" pitchFamily="34" charset="-120"/>
                        </a:rPr>
                        <a:t> </a:t>
                      </a:r>
                      <a:r>
                        <a:rPr lang="zh-TW" altLang="en-US" sz="1600" b="1" baseline="0" dirty="0" smtClean="0">
                          <a:solidFill>
                            <a:srgbClr val="002060"/>
                          </a:solidFill>
                          <a:latin typeface="微軟正黑體" pitchFamily="34" charset="-120"/>
                          <a:ea typeface="微軟正黑體" pitchFamily="34" charset="-120"/>
                        </a:rPr>
                        <a:t>西</a:t>
                      </a:r>
                      <a:endParaRPr lang="en-US" altLang="zh-TW" sz="1600" b="1" baseline="0" dirty="0" smtClean="0">
                        <a:solidFill>
                          <a:srgbClr val="002060"/>
                        </a:solidFill>
                        <a:latin typeface="微軟正黑體" pitchFamily="34" charset="-120"/>
                        <a:ea typeface="微軟正黑體" pitchFamily="34" charset="-120"/>
                      </a:endParaRPr>
                    </a:p>
                    <a:p>
                      <a:r>
                        <a:rPr lang="zh-TW" altLang="en-US" sz="1600" b="1" baseline="0" dirty="0" smtClean="0">
                          <a:solidFill>
                            <a:srgbClr val="002060"/>
                          </a:solidFill>
                          <a:latin typeface="微軟正黑體" pitchFamily="34" charset="-120"/>
                          <a:ea typeface="微軟正黑體" pitchFamily="34" charset="-120"/>
                        </a:rPr>
                        <a:t>              餐依餐食搭配紅酒或白酒一杯</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4.</a:t>
                      </a:r>
                      <a:r>
                        <a:rPr lang="zh-TW" altLang="en-US" sz="1600" b="1" dirty="0" smtClean="0">
                          <a:solidFill>
                            <a:srgbClr val="002060"/>
                          </a:solidFill>
                          <a:latin typeface="微軟正黑體" pitchFamily="34" charset="-120"/>
                          <a:ea typeface="微軟正黑體" pitchFamily="34" charset="-120"/>
                        </a:rPr>
                        <a:t>景點</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行程中所列景點門票</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5.</a:t>
                      </a:r>
                      <a:r>
                        <a:rPr lang="zh-TW" altLang="en-US" sz="1600" b="1" dirty="0" smtClean="0">
                          <a:solidFill>
                            <a:srgbClr val="002060"/>
                          </a:solidFill>
                          <a:latin typeface="微軟正黑體" pitchFamily="34" charset="-120"/>
                          <a:ea typeface="微軟正黑體" pitchFamily="34" charset="-120"/>
                        </a:rPr>
                        <a:t>車資</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澳洲當地全程遊覽車台北</a:t>
                      </a:r>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桃園</a:t>
                      </a:r>
                      <a:r>
                        <a:rPr lang="zh-TW" altLang="en-US" sz="1600" b="1" dirty="0" smtClean="0">
                          <a:solidFill>
                            <a:srgbClr val="002060"/>
                          </a:solidFill>
                          <a:latin typeface="標楷體"/>
                          <a:ea typeface="標楷體"/>
                        </a:rPr>
                        <a:t>、</a:t>
                      </a:r>
                      <a:r>
                        <a:rPr lang="zh-TW" altLang="en-US" sz="1600" b="1" dirty="0" smtClean="0">
                          <a:solidFill>
                            <a:srgbClr val="002060"/>
                          </a:solidFill>
                          <a:latin typeface="微軟正黑體" pitchFamily="34" charset="-120"/>
                          <a:ea typeface="微軟正黑體" pitchFamily="34" charset="-120"/>
                        </a:rPr>
                        <a:t>定點來回接送</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6.</a:t>
                      </a:r>
                      <a:r>
                        <a:rPr lang="zh-TW" altLang="en-US" sz="1600" b="1" dirty="0" smtClean="0">
                          <a:solidFill>
                            <a:srgbClr val="002060"/>
                          </a:solidFill>
                          <a:latin typeface="微軟正黑體" pitchFamily="34" charset="-120"/>
                          <a:ea typeface="微軟正黑體" pitchFamily="34" charset="-120"/>
                        </a:rPr>
                        <a:t>小費</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司機領隊之小費</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7.</a:t>
                      </a:r>
                      <a:r>
                        <a:rPr lang="zh-TW" altLang="en-US" sz="1600" b="1" dirty="0" smtClean="0">
                          <a:solidFill>
                            <a:srgbClr val="002060"/>
                          </a:solidFill>
                          <a:latin typeface="微軟正黑體" pitchFamily="34" charset="-120"/>
                          <a:ea typeface="微軟正黑體" pitchFamily="34" charset="-120"/>
                        </a:rPr>
                        <a:t>保險</a:t>
                      </a:r>
                      <a:r>
                        <a:rPr lang="en-US" altLang="zh-TW" sz="1600" b="1" dirty="0" smtClean="0">
                          <a:solidFill>
                            <a:srgbClr val="002060"/>
                          </a:solidFill>
                          <a:latin typeface="微軟正黑體" pitchFamily="34" charset="-120"/>
                          <a:ea typeface="微軟正黑體" pitchFamily="34" charset="-120"/>
                        </a:rPr>
                        <a:t>: 500</a:t>
                      </a:r>
                      <a:r>
                        <a:rPr lang="zh-TW" altLang="en-US" sz="1600" b="1" dirty="0" smtClean="0">
                          <a:solidFill>
                            <a:srgbClr val="002060"/>
                          </a:solidFill>
                          <a:latin typeface="微軟正黑體" pitchFamily="34" charset="-120"/>
                          <a:ea typeface="微軟正黑體" pitchFamily="34" charset="-120"/>
                        </a:rPr>
                        <a:t>萬責任險</a:t>
                      </a:r>
                      <a:r>
                        <a:rPr lang="en-US" altLang="zh-TW" sz="1600" b="1" dirty="0" smtClean="0">
                          <a:solidFill>
                            <a:srgbClr val="002060"/>
                          </a:solidFill>
                          <a:latin typeface="微軟正黑體" pitchFamily="34" charset="-120"/>
                          <a:ea typeface="微軟正黑體" pitchFamily="34" charset="-120"/>
                        </a:rPr>
                        <a:t>+20</a:t>
                      </a:r>
                      <a:r>
                        <a:rPr lang="zh-TW" altLang="en-US" sz="1600" b="1" dirty="0" smtClean="0">
                          <a:solidFill>
                            <a:srgbClr val="002060"/>
                          </a:solidFill>
                          <a:latin typeface="微軟正黑體" pitchFamily="34" charset="-120"/>
                          <a:ea typeface="微軟正黑體" pitchFamily="34" charset="-120"/>
                        </a:rPr>
                        <a:t>萬意外醫療險</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8.</a:t>
                      </a:r>
                      <a:r>
                        <a:rPr lang="zh-TW" altLang="en-US" sz="1600" b="1" dirty="0" smtClean="0">
                          <a:solidFill>
                            <a:srgbClr val="002060"/>
                          </a:solidFill>
                          <a:latin typeface="微軟正黑體" pitchFamily="34" charset="-120"/>
                          <a:ea typeface="微軟正黑體" pitchFamily="34" charset="-120"/>
                        </a:rPr>
                        <a:t>簽證</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澳洲簽證費</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9.</a:t>
                      </a:r>
                      <a:r>
                        <a:rPr lang="zh-TW" altLang="en-US" sz="1600" b="1" dirty="0" smtClean="0">
                          <a:solidFill>
                            <a:srgbClr val="002060"/>
                          </a:solidFill>
                          <a:latin typeface="微軟正黑體" pitchFamily="34" charset="-120"/>
                          <a:ea typeface="微軟正黑體" pitchFamily="34" charset="-120"/>
                        </a:rPr>
                        <a:t>其它</a:t>
                      </a: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行李綁帶</a:t>
                      </a:r>
                      <a:r>
                        <a:rPr lang="zh-TW" altLang="en-US" sz="1600" b="1" dirty="0" smtClean="0">
                          <a:solidFill>
                            <a:srgbClr val="002060"/>
                          </a:solidFill>
                          <a:latin typeface="標楷體"/>
                          <a:ea typeface="標楷體"/>
                        </a:rPr>
                        <a:t>、</a:t>
                      </a:r>
                      <a:r>
                        <a:rPr lang="zh-TW" altLang="en-US" sz="1600" b="1" dirty="0" smtClean="0">
                          <a:solidFill>
                            <a:srgbClr val="002060"/>
                          </a:solidFill>
                          <a:latin typeface="微軟正黑體" pitchFamily="34" charset="-120"/>
                          <a:ea typeface="微軟正黑體" pitchFamily="34" charset="-120"/>
                        </a:rPr>
                        <a:t>車上礦泉水</a:t>
                      </a:r>
                      <a:endParaRPr lang="en-US" altLang="zh-TW" sz="1600" b="1" dirty="0" smtClean="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2340">
                <a:tc>
                  <a:txBody>
                    <a:bodyPr/>
                    <a:lstStyle/>
                    <a:p>
                      <a:r>
                        <a:rPr lang="zh-TW" altLang="en-US" sz="1600" b="1" dirty="0" smtClean="0">
                          <a:solidFill>
                            <a:srgbClr val="002060"/>
                          </a:solidFill>
                          <a:latin typeface="微軟正黑體" pitchFamily="34" charset="-120"/>
                          <a:ea typeface="微軟正黑體" pitchFamily="34" charset="-120"/>
                        </a:rPr>
                        <a:t>費用不含</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en-US" altLang="zh-TW" sz="1600" b="1" dirty="0" smtClean="0">
                          <a:solidFill>
                            <a:srgbClr val="002060"/>
                          </a:solidFill>
                          <a:latin typeface="微軟正黑體" pitchFamily="34" charset="-120"/>
                          <a:ea typeface="微軟正黑體" pitchFamily="34" charset="-120"/>
                        </a:rPr>
                        <a:t>1.</a:t>
                      </a:r>
                      <a:r>
                        <a:rPr lang="zh-TW" altLang="en-US" sz="1600" b="1" dirty="0" smtClean="0">
                          <a:solidFill>
                            <a:srgbClr val="002060"/>
                          </a:solidFill>
                          <a:latin typeface="微軟正黑體" pitchFamily="34" charset="-120"/>
                          <a:ea typeface="微軟正黑體" pitchFamily="34" charset="-120"/>
                        </a:rPr>
                        <a:t>護照費用</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2.</a:t>
                      </a:r>
                      <a:r>
                        <a:rPr lang="zh-TW" altLang="en-US" sz="1600" b="1" dirty="0" smtClean="0">
                          <a:solidFill>
                            <a:srgbClr val="002060"/>
                          </a:solidFill>
                          <a:latin typeface="微軟正黑體" pitchFamily="34" charset="-120"/>
                          <a:ea typeface="微軟正黑體" pitchFamily="34" charset="-120"/>
                        </a:rPr>
                        <a:t>大會註冊費</a:t>
                      </a:r>
                      <a:r>
                        <a:rPr lang="zh-TW" altLang="en-US" sz="1600" b="1" dirty="0" smtClean="0">
                          <a:solidFill>
                            <a:srgbClr val="002060"/>
                          </a:solidFill>
                          <a:latin typeface="標楷體"/>
                          <a:ea typeface="標楷體"/>
                        </a:rPr>
                        <a:t>、</a:t>
                      </a:r>
                      <a:r>
                        <a:rPr lang="zh-TW" altLang="en-US" sz="1600" b="1" dirty="0" smtClean="0">
                          <a:solidFill>
                            <a:srgbClr val="002060"/>
                          </a:solidFill>
                          <a:latin typeface="微軟正黑體" pitchFamily="34" charset="-120"/>
                          <a:ea typeface="微軟正黑體" pitchFamily="34" charset="-120"/>
                        </a:rPr>
                        <a:t>亞太早餐費</a:t>
                      </a:r>
                      <a:endParaRPr lang="en-US" altLang="zh-TW" sz="1600" b="1" dirty="0" smtClean="0">
                        <a:solidFill>
                          <a:srgbClr val="002060"/>
                        </a:solidFill>
                        <a:latin typeface="微軟正黑體" pitchFamily="34" charset="-120"/>
                        <a:ea typeface="微軟正黑體" pitchFamily="34" charset="-120"/>
                      </a:endParaRPr>
                    </a:p>
                    <a:p>
                      <a:r>
                        <a:rPr lang="en-US" altLang="zh-TW" sz="1600" b="1" dirty="0" smtClean="0">
                          <a:solidFill>
                            <a:srgbClr val="002060"/>
                          </a:solidFill>
                          <a:latin typeface="微軟正黑體" pitchFamily="34" charset="-120"/>
                          <a:ea typeface="微軟正黑體" pitchFamily="34" charset="-120"/>
                        </a:rPr>
                        <a:t>3.</a:t>
                      </a:r>
                      <a:r>
                        <a:rPr lang="zh-TW" altLang="en-US" sz="1600" b="1" dirty="0" smtClean="0">
                          <a:solidFill>
                            <a:srgbClr val="002060"/>
                          </a:solidFill>
                          <a:latin typeface="微軟正黑體" pitchFamily="34" charset="-120"/>
                          <a:ea typeface="微軟正黑體" pitchFamily="34" charset="-120"/>
                        </a:rPr>
                        <a:t>行程中之個人消費</a:t>
                      </a:r>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sz="1600" b="1" dirty="0">
                        <a:solidFill>
                          <a:srgbClr val="002060"/>
                        </a:solidFill>
                        <a:latin typeface="微軟正黑體" pitchFamily="34" charset="-120"/>
                        <a:ea typeface="微軟正黑體"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02530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4</a:t>
            </a:fld>
            <a:endParaRPr lang="en-US" altLang="zh-TW"/>
          </a:p>
        </p:txBody>
      </p:sp>
      <p:sp>
        <p:nvSpPr>
          <p:cNvPr id="5" name="Rectangle 5"/>
          <p:cNvSpPr>
            <a:spLocks noChangeArrowheads="1"/>
          </p:cNvSpPr>
          <p:nvPr/>
        </p:nvSpPr>
        <p:spPr bwMode="auto">
          <a:xfrm>
            <a:off x="1908175" y="404813"/>
            <a:ext cx="4392613"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4000" b="1" dirty="0" smtClean="0">
                <a:solidFill>
                  <a:schemeClr val="bg2"/>
                </a:solidFill>
                <a:latin typeface="標楷體" pitchFamily="65" charset="-120"/>
                <a:ea typeface="標楷體" pitchFamily="65" charset="-120"/>
              </a:rPr>
              <a:t>年會重要活動</a:t>
            </a:r>
            <a:endParaRPr lang="zh-TW" altLang="en-US" sz="4000" b="1" dirty="0">
              <a:solidFill>
                <a:schemeClr val="bg2"/>
              </a:solidFill>
              <a:latin typeface="標楷體" pitchFamily="65" charset="-120"/>
              <a:ea typeface="標楷體" pitchFamily="65" charset="-120"/>
            </a:endParaRPr>
          </a:p>
        </p:txBody>
      </p:sp>
      <p:sp>
        <p:nvSpPr>
          <p:cNvPr id="8" name="矩形 7"/>
          <p:cNvSpPr/>
          <p:nvPr/>
        </p:nvSpPr>
        <p:spPr>
          <a:xfrm>
            <a:off x="-26462" y="1628800"/>
            <a:ext cx="9522272" cy="4708981"/>
          </a:xfrm>
          <a:prstGeom prst="rect">
            <a:avLst/>
          </a:prstGeom>
        </p:spPr>
        <p:txBody>
          <a:bodyPr wrap="square">
            <a:spAutoFit/>
          </a:bodyPr>
          <a:lstStyle/>
          <a:p>
            <a:r>
              <a:rPr lang="en-US" altLang="zh-TW" sz="2000" b="1" dirty="0">
                <a:solidFill>
                  <a:schemeClr val="accent4">
                    <a:lumMod val="10000"/>
                  </a:schemeClr>
                </a:solidFill>
                <a:latin typeface="標楷體" pitchFamily="65" charset="-120"/>
                <a:ea typeface="標楷體" pitchFamily="65" charset="-120"/>
              </a:rPr>
              <a:t>1. </a:t>
            </a:r>
            <a:r>
              <a:rPr lang="zh-TW" altLang="en-US" sz="2000" b="1" dirty="0">
                <a:solidFill>
                  <a:schemeClr val="accent4">
                    <a:lumMod val="10000"/>
                  </a:schemeClr>
                </a:solidFill>
                <a:latin typeface="標楷體" pitchFamily="65" charset="-120"/>
                <a:ea typeface="標楷體" pitchFamily="65" charset="-120"/>
              </a:rPr>
              <a:t>開幕式：</a:t>
            </a:r>
          </a:p>
          <a:p>
            <a:r>
              <a:rPr lang="en-US" altLang="zh-TW" sz="2000" b="1" dirty="0" smtClean="0">
                <a:solidFill>
                  <a:schemeClr val="accent4">
                    <a:lumMod val="10000"/>
                  </a:schemeClr>
                </a:solidFill>
                <a:latin typeface="標楷體" pitchFamily="65" charset="-120"/>
                <a:ea typeface="標楷體" pitchFamily="65" charset="-120"/>
              </a:rPr>
              <a:t>   6 </a:t>
            </a:r>
            <a:r>
              <a:rPr lang="zh-TW" altLang="en-US" sz="2000" b="1" dirty="0">
                <a:solidFill>
                  <a:schemeClr val="accent4">
                    <a:lumMod val="10000"/>
                  </a:schemeClr>
                </a:solidFill>
                <a:latin typeface="標楷體" pitchFamily="65" charset="-120"/>
                <a:ea typeface="標楷體" pitchFamily="65" charset="-120"/>
              </a:rPr>
              <a:t>月</a:t>
            </a:r>
            <a:r>
              <a:rPr lang="en-US" altLang="zh-TW" sz="2000" b="1" dirty="0" smtClean="0">
                <a:solidFill>
                  <a:schemeClr val="accent4">
                    <a:lumMod val="10000"/>
                  </a:schemeClr>
                </a:solidFill>
                <a:latin typeface="標楷體" pitchFamily="65" charset="-120"/>
                <a:ea typeface="標楷體" pitchFamily="65" charset="-120"/>
              </a:rPr>
              <a:t>1</a:t>
            </a:r>
            <a:r>
              <a:rPr lang="zh-TW" altLang="en-US" sz="2000" b="1" dirty="0" smtClean="0">
                <a:solidFill>
                  <a:schemeClr val="accent4">
                    <a:lumMod val="10000"/>
                  </a:schemeClr>
                </a:solidFill>
                <a:latin typeface="標楷體" pitchFamily="65" charset="-120"/>
                <a:ea typeface="標楷體" pitchFamily="65" charset="-120"/>
              </a:rPr>
              <a:t>日 </a:t>
            </a:r>
            <a:r>
              <a:rPr lang="zh-TW" altLang="en-US" sz="2000" b="1" dirty="0">
                <a:solidFill>
                  <a:schemeClr val="accent4">
                    <a:lumMod val="10000"/>
                  </a:schemeClr>
                </a:solidFill>
                <a:latin typeface="標楷體" pitchFamily="65" charset="-120"/>
                <a:ea typeface="標楷體" pitchFamily="65" charset="-120"/>
              </a:rPr>
              <a:t>早場： </a:t>
            </a:r>
            <a:r>
              <a:rPr lang="en-US" altLang="zh-TW" sz="2000" b="1" dirty="0">
                <a:solidFill>
                  <a:schemeClr val="accent4">
                    <a:lumMod val="10000"/>
                  </a:schemeClr>
                </a:solidFill>
                <a:latin typeface="標楷體" pitchFamily="65" charset="-120"/>
                <a:ea typeface="標楷體" pitchFamily="65" charset="-120"/>
              </a:rPr>
              <a:t>09:30 - 11:30</a:t>
            </a:r>
          </a:p>
          <a:p>
            <a:r>
              <a:rPr lang="zh-TW" altLang="en-US" sz="2000" b="1" dirty="0" smtClean="0">
                <a:solidFill>
                  <a:schemeClr val="accent4">
                    <a:lumMod val="10000"/>
                  </a:schemeClr>
                </a:solidFill>
                <a:latin typeface="標楷體" pitchFamily="65" charset="-120"/>
                <a:ea typeface="標楷體" pitchFamily="65" charset="-120"/>
              </a:rPr>
              <a:t>           晚場</a:t>
            </a:r>
            <a:r>
              <a:rPr lang="zh-TW" altLang="en-US" sz="2000" b="1" dirty="0">
                <a:solidFill>
                  <a:schemeClr val="accent4">
                    <a:lumMod val="10000"/>
                  </a:schemeClr>
                </a:solidFill>
                <a:latin typeface="標楷體" pitchFamily="65" charset="-120"/>
                <a:ea typeface="標楷體" pitchFamily="65" charset="-120"/>
              </a:rPr>
              <a:t>： </a:t>
            </a:r>
            <a:r>
              <a:rPr lang="en-US" altLang="zh-TW" sz="2000" b="1" dirty="0">
                <a:solidFill>
                  <a:schemeClr val="accent4">
                    <a:lumMod val="10000"/>
                  </a:schemeClr>
                </a:solidFill>
                <a:latin typeface="標楷體" pitchFamily="65" charset="-120"/>
                <a:ea typeface="標楷體" pitchFamily="65" charset="-120"/>
              </a:rPr>
              <a:t>15:30 - </a:t>
            </a:r>
            <a:r>
              <a:rPr lang="en-US" altLang="zh-TW" sz="2000" b="1" dirty="0" smtClean="0">
                <a:solidFill>
                  <a:schemeClr val="accent4">
                    <a:lumMod val="10000"/>
                  </a:schemeClr>
                </a:solidFill>
                <a:latin typeface="標楷體" pitchFamily="65" charset="-120"/>
                <a:ea typeface="標楷體" pitchFamily="65" charset="-120"/>
              </a:rPr>
              <a:t>17:30</a:t>
            </a:r>
          </a:p>
          <a:p>
            <a:endParaRPr lang="en-US" altLang="zh-TW" sz="2000" b="1" dirty="0" smtClean="0">
              <a:solidFill>
                <a:schemeClr val="accent4">
                  <a:lumMod val="10000"/>
                </a:schemeClr>
              </a:solidFill>
              <a:latin typeface="標楷體" pitchFamily="65" charset="-120"/>
              <a:ea typeface="標楷體" pitchFamily="65" charset="-120"/>
            </a:endParaRPr>
          </a:p>
          <a:p>
            <a:r>
              <a:rPr lang="en-US" altLang="zh-TW" sz="2000" b="1" dirty="0" smtClean="0">
                <a:solidFill>
                  <a:schemeClr val="accent4">
                    <a:lumMod val="10000"/>
                  </a:schemeClr>
                </a:solidFill>
                <a:latin typeface="標楷體" pitchFamily="65" charset="-120"/>
                <a:ea typeface="標楷體" pitchFamily="65" charset="-120"/>
              </a:rPr>
              <a:t>2</a:t>
            </a:r>
            <a:r>
              <a:rPr lang="en-US" altLang="zh-TW" sz="2000" b="1" dirty="0">
                <a:solidFill>
                  <a:schemeClr val="accent4">
                    <a:lumMod val="10000"/>
                  </a:schemeClr>
                </a:solidFill>
                <a:latin typeface="標楷體" pitchFamily="65" charset="-120"/>
                <a:ea typeface="標楷體" pitchFamily="65" charset="-120"/>
              </a:rPr>
              <a:t>. </a:t>
            </a:r>
            <a:r>
              <a:rPr lang="zh-TW" altLang="en-US" sz="2000" b="1" dirty="0">
                <a:solidFill>
                  <a:schemeClr val="accent4">
                    <a:lumMod val="10000"/>
                  </a:schemeClr>
                </a:solidFill>
                <a:latin typeface="標楷體" pitchFamily="65" charset="-120"/>
                <a:ea typeface="標楷體" pitchFamily="65" charset="-120"/>
              </a:rPr>
              <a:t>亞太早餐會</a:t>
            </a:r>
          </a:p>
          <a:p>
            <a:r>
              <a:rPr lang="en-US" altLang="zh-TW" sz="2000" b="1" dirty="0" smtClean="0">
                <a:solidFill>
                  <a:schemeClr val="accent4">
                    <a:lumMod val="10000"/>
                  </a:schemeClr>
                </a:solidFill>
                <a:latin typeface="標楷體" pitchFamily="65" charset="-120"/>
                <a:ea typeface="標楷體" pitchFamily="65" charset="-120"/>
              </a:rPr>
              <a:t>   6 </a:t>
            </a:r>
            <a:r>
              <a:rPr lang="zh-TW" altLang="en-US" sz="2000" b="1" dirty="0">
                <a:solidFill>
                  <a:schemeClr val="accent4">
                    <a:lumMod val="10000"/>
                  </a:schemeClr>
                </a:solidFill>
                <a:latin typeface="標楷體" pitchFamily="65" charset="-120"/>
                <a:ea typeface="標楷體" pitchFamily="65" charset="-120"/>
              </a:rPr>
              <a:t>月</a:t>
            </a:r>
            <a:r>
              <a:rPr lang="en-US" altLang="zh-TW" sz="2000" b="1" dirty="0">
                <a:solidFill>
                  <a:schemeClr val="accent4">
                    <a:lumMod val="10000"/>
                  </a:schemeClr>
                </a:solidFill>
                <a:latin typeface="標楷體" pitchFamily="65" charset="-120"/>
                <a:ea typeface="標楷體" pitchFamily="65" charset="-120"/>
              </a:rPr>
              <a:t>2 </a:t>
            </a:r>
            <a:r>
              <a:rPr lang="zh-TW" altLang="en-US" sz="2000" b="1" dirty="0">
                <a:solidFill>
                  <a:schemeClr val="accent4">
                    <a:lumMod val="10000"/>
                  </a:schemeClr>
                </a:solidFill>
                <a:latin typeface="標楷體" pitchFamily="65" charset="-120"/>
                <a:ea typeface="標楷體" pitchFamily="65" charset="-120"/>
              </a:rPr>
              <a:t>日：</a:t>
            </a:r>
            <a:r>
              <a:rPr lang="en-US" altLang="zh-TW" sz="2000" b="1" dirty="0">
                <a:solidFill>
                  <a:schemeClr val="accent4">
                    <a:lumMod val="10000"/>
                  </a:schemeClr>
                </a:solidFill>
                <a:latin typeface="標楷體" pitchFamily="65" charset="-120"/>
                <a:ea typeface="標楷體" pitchFamily="65" charset="-120"/>
              </a:rPr>
              <a:t>07:00- 08:00 ( </a:t>
            </a:r>
            <a:r>
              <a:rPr lang="zh-TW" altLang="en-US" sz="2000" b="1" dirty="0">
                <a:solidFill>
                  <a:schemeClr val="accent4">
                    <a:lumMod val="10000"/>
                  </a:schemeClr>
                </a:solidFill>
                <a:latin typeface="標楷體" pitchFamily="65" charset="-120"/>
                <a:ea typeface="標楷體" pitchFamily="65" charset="-120"/>
              </a:rPr>
              <a:t>暫訂</a:t>
            </a:r>
            <a:r>
              <a:rPr lang="en-US" altLang="zh-TW" sz="2000" b="1" dirty="0" smtClean="0">
                <a:solidFill>
                  <a:schemeClr val="accent4">
                    <a:lumMod val="10000"/>
                  </a:schemeClr>
                </a:solidFill>
                <a:latin typeface="標楷體" pitchFamily="65" charset="-120"/>
                <a:ea typeface="標楷體" pitchFamily="65" charset="-120"/>
              </a:rPr>
              <a:t>)</a:t>
            </a:r>
          </a:p>
          <a:p>
            <a:endParaRPr lang="en-US" altLang="zh-TW" sz="2000" b="1" dirty="0" smtClean="0">
              <a:solidFill>
                <a:schemeClr val="accent4">
                  <a:lumMod val="10000"/>
                </a:schemeClr>
              </a:solidFill>
              <a:latin typeface="標楷體" pitchFamily="65" charset="-120"/>
              <a:ea typeface="標楷體" pitchFamily="65" charset="-120"/>
            </a:endParaRPr>
          </a:p>
          <a:p>
            <a:r>
              <a:rPr lang="en-US" altLang="zh-TW" sz="2000" b="1" dirty="0" smtClean="0">
                <a:solidFill>
                  <a:schemeClr val="accent4">
                    <a:lumMod val="10000"/>
                  </a:schemeClr>
                </a:solidFill>
                <a:latin typeface="標楷體" pitchFamily="65" charset="-120"/>
                <a:ea typeface="標楷體" pitchFamily="65" charset="-120"/>
              </a:rPr>
              <a:t>3</a:t>
            </a:r>
            <a:r>
              <a:rPr lang="en-US" altLang="zh-TW" sz="2000" b="1" dirty="0">
                <a:solidFill>
                  <a:schemeClr val="accent4">
                    <a:lumMod val="10000"/>
                  </a:schemeClr>
                </a:solidFill>
                <a:latin typeface="標楷體" pitchFamily="65" charset="-120"/>
                <a:ea typeface="標楷體" pitchFamily="65" charset="-120"/>
              </a:rPr>
              <a:t>. </a:t>
            </a:r>
            <a:r>
              <a:rPr lang="zh-TW" altLang="en-US" sz="2000" b="1" dirty="0" smtClean="0">
                <a:solidFill>
                  <a:schemeClr val="accent4">
                    <a:lumMod val="10000"/>
                  </a:schemeClr>
                </a:solidFill>
                <a:latin typeface="標楷體" pitchFamily="65" charset="-120"/>
                <a:ea typeface="標楷體" pitchFamily="65" charset="-120"/>
              </a:rPr>
              <a:t>各地區總監之夜</a:t>
            </a:r>
            <a:endParaRPr lang="en-US" altLang="zh-TW" sz="2000" b="1" dirty="0">
              <a:solidFill>
                <a:schemeClr val="accent4">
                  <a:lumMod val="10000"/>
                </a:schemeClr>
              </a:solidFill>
              <a:latin typeface="標楷體" pitchFamily="65" charset="-120"/>
              <a:ea typeface="標楷體" pitchFamily="65" charset="-120"/>
            </a:endParaRPr>
          </a:p>
          <a:p>
            <a:r>
              <a:rPr lang="en-US" altLang="zh-TW" sz="2000" b="1" dirty="0" smtClean="0">
                <a:solidFill>
                  <a:schemeClr val="accent4">
                    <a:lumMod val="10000"/>
                  </a:schemeClr>
                </a:solidFill>
                <a:latin typeface="標楷體" pitchFamily="65" charset="-120"/>
                <a:ea typeface="標楷體" pitchFamily="65" charset="-120"/>
              </a:rPr>
              <a:t>   </a:t>
            </a:r>
            <a:r>
              <a:rPr lang="zh-TW" altLang="en-US" sz="2000" b="1" dirty="0" smtClean="0">
                <a:solidFill>
                  <a:schemeClr val="accent4">
                    <a:lumMod val="10000"/>
                  </a:schemeClr>
                </a:solidFill>
                <a:latin typeface="標楷體" pitchFamily="65" charset="-120"/>
                <a:ea typeface="標楷體" pitchFamily="65" charset="-120"/>
              </a:rPr>
              <a:t>依地區辦公室公告</a:t>
            </a:r>
            <a:endParaRPr lang="en-US" altLang="zh-TW" sz="2000" b="1" dirty="0" smtClean="0">
              <a:solidFill>
                <a:schemeClr val="accent4">
                  <a:lumMod val="10000"/>
                </a:schemeClr>
              </a:solidFill>
              <a:latin typeface="標楷體" pitchFamily="65" charset="-120"/>
              <a:ea typeface="標楷體" pitchFamily="65" charset="-120"/>
            </a:endParaRPr>
          </a:p>
          <a:p>
            <a:endParaRPr lang="en-US" altLang="zh-TW" sz="2000" b="1" dirty="0" smtClean="0">
              <a:solidFill>
                <a:schemeClr val="accent4">
                  <a:lumMod val="10000"/>
                </a:schemeClr>
              </a:solidFill>
              <a:latin typeface="標楷體" pitchFamily="65" charset="-120"/>
              <a:ea typeface="標楷體" pitchFamily="65" charset="-120"/>
            </a:endParaRPr>
          </a:p>
          <a:p>
            <a:r>
              <a:rPr lang="en-US" altLang="zh-TW" sz="2000" b="1" dirty="0" smtClean="0">
                <a:solidFill>
                  <a:schemeClr val="accent4">
                    <a:lumMod val="10000"/>
                  </a:schemeClr>
                </a:solidFill>
                <a:latin typeface="標楷體" pitchFamily="65" charset="-120"/>
                <a:ea typeface="標楷體" pitchFamily="65" charset="-120"/>
              </a:rPr>
              <a:t>4</a:t>
            </a:r>
            <a:r>
              <a:rPr lang="en-US" altLang="zh-TW" sz="2000" b="1" dirty="0">
                <a:solidFill>
                  <a:schemeClr val="accent4">
                    <a:lumMod val="10000"/>
                  </a:schemeClr>
                </a:solidFill>
                <a:latin typeface="標楷體" pitchFamily="65" charset="-120"/>
                <a:ea typeface="標楷體" pitchFamily="65" charset="-120"/>
              </a:rPr>
              <a:t>. </a:t>
            </a:r>
            <a:r>
              <a:rPr lang="zh-TW" altLang="en-US" sz="2000" b="1" dirty="0">
                <a:solidFill>
                  <a:schemeClr val="accent4">
                    <a:lumMod val="10000"/>
                  </a:schemeClr>
                </a:solidFill>
                <a:latin typeface="標楷體" pitchFamily="65" charset="-120"/>
                <a:ea typeface="標楷體" pitchFamily="65" charset="-120"/>
              </a:rPr>
              <a:t>閉幕式</a:t>
            </a:r>
            <a:r>
              <a:rPr lang="en-US" altLang="zh-TW" sz="2000" b="1" dirty="0">
                <a:solidFill>
                  <a:schemeClr val="accent4">
                    <a:lumMod val="10000"/>
                  </a:schemeClr>
                </a:solidFill>
                <a:latin typeface="標楷體" pitchFamily="65" charset="-120"/>
                <a:ea typeface="標楷體" pitchFamily="65" charset="-120"/>
              </a:rPr>
              <a:t>( </a:t>
            </a:r>
            <a:r>
              <a:rPr lang="zh-TW" altLang="en-US" sz="2000" b="1" dirty="0">
                <a:solidFill>
                  <a:schemeClr val="accent4">
                    <a:lumMod val="10000"/>
                  </a:schemeClr>
                </a:solidFill>
                <a:latin typeface="標楷體" pitchFamily="65" charset="-120"/>
                <a:ea typeface="標楷體" pitchFamily="65" charset="-120"/>
              </a:rPr>
              <a:t>介紹</a:t>
            </a:r>
            <a:r>
              <a:rPr lang="en-US" altLang="zh-TW" sz="2000" b="1" dirty="0">
                <a:solidFill>
                  <a:schemeClr val="accent4">
                    <a:lumMod val="10000"/>
                  </a:schemeClr>
                </a:solidFill>
                <a:latin typeface="標楷體" pitchFamily="65" charset="-120"/>
                <a:ea typeface="標楷體" pitchFamily="65" charset="-120"/>
              </a:rPr>
              <a:t>RIPE </a:t>
            </a:r>
            <a:r>
              <a:rPr lang="zh-TW" altLang="en-US" sz="2000" b="1" dirty="0">
                <a:solidFill>
                  <a:schemeClr val="accent4">
                    <a:lumMod val="10000"/>
                  </a:schemeClr>
                </a:solidFill>
                <a:latin typeface="標楷體" pitchFamily="65" charset="-120"/>
                <a:ea typeface="標楷體" pitchFamily="65" charset="-120"/>
              </a:rPr>
              <a:t>家庭，</a:t>
            </a:r>
            <a:r>
              <a:rPr lang="en-US" altLang="zh-TW" sz="2000" b="1" dirty="0">
                <a:solidFill>
                  <a:schemeClr val="accent4">
                    <a:lumMod val="10000"/>
                  </a:schemeClr>
                </a:solidFill>
                <a:latin typeface="標楷體" pitchFamily="65" charset="-120"/>
                <a:ea typeface="標楷體" pitchFamily="65" charset="-120"/>
              </a:rPr>
              <a:t>RIPE </a:t>
            </a:r>
            <a:r>
              <a:rPr lang="zh-TW" altLang="en-US" sz="2000" b="1" dirty="0">
                <a:solidFill>
                  <a:schemeClr val="accent4">
                    <a:lumMod val="10000"/>
                  </a:schemeClr>
                </a:solidFill>
                <a:latin typeface="標楷體" pitchFamily="65" charset="-120"/>
                <a:ea typeface="標楷體" pitchFamily="65" charset="-120"/>
              </a:rPr>
              <a:t>上台致詞</a:t>
            </a:r>
            <a:r>
              <a:rPr lang="zh-TW" altLang="en-US" sz="2000" b="1" dirty="0" smtClean="0">
                <a:solidFill>
                  <a:schemeClr val="accent4">
                    <a:lumMod val="10000"/>
                  </a:schemeClr>
                </a:solidFill>
                <a:latin typeface="標楷體" pitchFamily="65" charset="-120"/>
                <a:ea typeface="標楷體" pitchFamily="65" charset="-120"/>
              </a:rPr>
              <a:t>，特別</a:t>
            </a:r>
            <a:r>
              <a:rPr lang="zh-TW" altLang="en-US" sz="2000" b="1" dirty="0">
                <a:solidFill>
                  <a:schemeClr val="accent4">
                    <a:lumMod val="10000"/>
                  </a:schemeClr>
                </a:solidFill>
                <a:latin typeface="標楷體" pitchFamily="65" charset="-120"/>
                <a:ea typeface="標楷體" pitchFamily="65" charset="-120"/>
              </a:rPr>
              <a:t>鼓勵全員參加</a:t>
            </a:r>
            <a:r>
              <a:rPr lang="en-US" altLang="zh-TW" sz="2000" b="1" dirty="0" smtClean="0">
                <a:solidFill>
                  <a:schemeClr val="accent4">
                    <a:lumMod val="10000"/>
                  </a:schemeClr>
                </a:solidFill>
                <a:latin typeface="標楷體" pitchFamily="65" charset="-120"/>
                <a:ea typeface="標楷體" pitchFamily="65" charset="-120"/>
              </a:rPr>
              <a:t>)</a:t>
            </a:r>
            <a:endParaRPr lang="en-US" altLang="zh-TW" sz="2000" b="1" dirty="0">
              <a:solidFill>
                <a:schemeClr val="accent4">
                  <a:lumMod val="10000"/>
                </a:schemeClr>
              </a:solidFill>
              <a:latin typeface="標楷體" pitchFamily="65" charset="-120"/>
              <a:ea typeface="標楷體" pitchFamily="65" charset="-120"/>
            </a:endParaRPr>
          </a:p>
          <a:p>
            <a:r>
              <a:rPr lang="en-US" altLang="zh-TW" sz="2000" b="1" dirty="0" smtClean="0">
                <a:solidFill>
                  <a:schemeClr val="accent4">
                    <a:lumMod val="10000"/>
                  </a:schemeClr>
                </a:solidFill>
                <a:latin typeface="標楷體" pitchFamily="65" charset="-120"/>
                <a:ea typeface="標楷體" pitchFamily="65" charset="-120"/>
              </a:rPr>
              <a:t>   6 </a:t>
            </a:r>
            <a:r>
              <a:rPr lang="zh-TW" altLang="en-US" sz="2000" b="1" dirty="0">
                <a:solidFill>
                  <a:schemeClr val="accent4">
                    <a:lumMod val="10000"/>
                  </a:schemeClr>
                </a:solidFill>
                <a:latin typeface="標楷體" pitchFamily="65" charset="-120"/>
                <a:ea typeface="標楷體" pitchFamily="65" charset="-120"/>
              </a:rPr>
              <a:t>月</a:t>
            </a:r>
            <a:r>
              <a:rPr lang="en-US" altLang="zh-TW" sz="2000" b="1" dirty="0">
                <a:solidFill>
                  <a:schemeClr val="accent4">
                    <a:lumMod val="10000"/>
                  </a:schemeClr>
                </a:solidFill>
                <a:latin typeface="標楷體" pitchFamily="65" charset="-120"/>
                <a:ea typeface="標楷體" pitchFamily="65" charset="-120"/>
              </a:rPr>
              <a:t>4 </a:t>
            </a:r>
            <a:r>
              <a:rPr lang="zh-TW" altLang="en-US" sz="2000" b="1" dirty="0">
                <a:solidFill>
                  <a:schemeClr val="accent4">
                    <a:lumMod val="10000"/>
                  </a:schemeClr>
                </a:solidFill>
                <a:latin typeface="標楷體" pitchFamily="65" charset="-120"/>
                <a:ea typeface="標楷體" pitchFamily="65" charset="-120"/>
              </a:rPr>
              <a:t>日：</a:t>
            </a:r>
            <a:r>
              <a:rPr lang="en-US" altLang="zh-TW" sz="2000" b="1" dirty="0">
                <a:solidFill>
                  <a:schemeClr val="accent4">
                    <a:lumMod val="10000"/>
                  </a:schemeClr>
                </a:solidFill>
                <a:latin typeface="標楷體" pitchFamily="65" charset="-120"/>
                <a:ea typeface="標楷體" pitchFamily="65" charset="-120"/>
              </a:rPr>
              <a:t>16:00 - </a:t>
            </a:r>
            <a:r>
              <a:rPr lang="en-US" altLang="zh-TW" sz="2000" b="1" dirty="0" smtClean="0">
                <a:solidFill>
                  <a:schemeClr val="accent4">
                    <a:lumMod val="10000"/>
                  </a:schemeClr>
                </a:solidFill>
                <a:latin typeface="標楷體" pitchFamily="65" charset="-120"/>
                <a:ea typeface="標楷體" pitchFamily="65" charset="-120"/>
              </a:rPr>
              <a:t>18:00</a:t>
            </a:r>
          </a:p>
          <a:p>
            <a:endParaRPr lang="en-US" altLang="zh-TW" sz="2000" b="1" dirty="0">
              <a:solidFill>
                <a:schemeClr val="accent4">
                  <a:lumMod val="10000"/>
                </a:schemeClr>
              </a:solidFill>
              <a:latin typeface="標楷體" pitchFamily="65" charset="-120"/>
              <a:ea typeface="標楷體" pitchFamily="65" charset="-120"/>
            </a:endParaRPr>
          </a:p>
          <a:p>
            <a:r>
              <a:rPr lang="zh-TW" altLang="en-US" sz="2000" b="1" dirty="0" smtClean="0">
                <a:solidFill>
                  <a:schemeClr val="accent4">
                    <a:lumMod val="10000"/>
                  </a:schemeClr>
                </a:solidFill>
                <a:latin typeface="標楷體" pitchFamily="65" charset="-120"/>
                <a:ea typeface="標楷體" pitchFamily="65" charset="-120"/>
              </a:rPr>
              <a:t>各地區的</a:t>
            </a:r>
            <a:r>
              <a:rPr lang="zh-TW" altLang="en-US" sz="2000" b="1" dirty="0">
                <a:solidFill>
                  <a:schemeClr val="accent4">
                    <a:lumMod val="10000"/>
                  </a:schemeClr>
                </a:solidFill>
                <a:latin typeface="標楷體" pitchFamily="65" charset="-120"/>
                <a:ea typeface="標楷體" pitchFamily="65" charset="-120"/>
              </a:rPr>
              <a:t>社友、寶眷們，期待</a:t>
            </a:r>
            <a:r>
              <a:rPr lang="en-US" altLang="zh-TW" sz="2000" b="1" dirty="0">
                <a:solidFill>
                  <a:schemeClr val="accent4">
                    <a:lumMod val="10000"/>
                  </a:schemeClr>
                </a:solidFill>
                <a:latin typeface="標楷體" pitchFamily="65" charset="-120"/>
                <a:ea typeface="標楷體" pitchFamily="65" charset="-120"/>
              </a:rPr>
              <a:t>2014 </a:t>
            </a:r>
            <a:r>
              <a:rPr lang="zh-TW" altLang="en-US" sz="2000" b="1" dirty="0" smtClean="0">
                <a:solidFill>
                  <a:schemeClr val="accent4">
                    <a:lumMod val="10000"/>
                  </a:schemeClr>
                </a:solidFill>
                <a:latin typeface="標楷體" pitchFamily="65" charset="-120"/>
                <a:ea typeface="標楷體" pitchFamily="65" charset="-120"/>
              </a:rPr>
              <a:t>年雪梨</a:t>
            </a:r>
            <a:r>
              <a:rPr lang="zh-TW" altLang="en-US" sz="2000" b="1" dirty="0">
                <a:solidFill>
                  <a:schemeClr val="accent4">
                    <a:lumMod val="10000"/>
                  </a:schemeClr>
                </a:solidFill>
                <a:latin typeface="標楷體" pitchFamily="65" charset="-120"/>
                <a:ea typeface="標楷體" pitchFamily="65" charset="-120"/>
              </a:rPr>
              <a:t>國際年會展現華人的氣勢、台灣人</a:t>
            </a:r>
            <a:r>
              <a:rPr lang="zh-TW" altLang="en-US" sz="2000" b="1" dirty="0" smtClean="0">
                <a:solidFill>
                  <a:schemeClr val="accent4">
                    <a:lumMod val="10000"/>
                  </a:schemeClr>
                </a:solidFill>
                <a:latin typeface="標楷體" pitchFamily="65" charset="-120"/>
                <a:ea typeface="標楷體" pitchFamily="65" charset="-120"/>
              </a:rPr>
              <a:t>的</a:t>
            </a:r>
            <a:endParaRPr lang="en-US" altLang="zh-TW" sz="2000" b="1" dirty="0" smtClean="0">
              <a:solidFill>
                <a:schemeClr val="accent4">
                  <a:lumMod val="10000"/>
                </a:schemeClr>
              </a:solidFill>
              <a:latin typeface="標楷體" pitchFamily="65" charset="-120"/>
              <a:ea typeface="標楷體" pitchFamily="65" charset="-120"/>
            </a:endParaRPr>
          </a:p>
          <a:p>
            <a:r>
              <a:rPr lang="zh-TW" altLang="en-US" sz="2000" b="1" dirty="0" smtClean="0">
                <a:solidFill>
                  <a:schemeClr val="accent4">
                    <a:lumMod val="10000"/>
                  </a:schemeClr>
                </a:solidFill>
                <a:latin typeface="標楷體" pitchFamily="65" charset="-120"/>
                <a:ea typeface="標楷體" pitchFamily="65" charset="-120"/>
              </a:rPr>
              <a:t>團結</a:t>
            </a:r>
            <a:r>
              <a:rPr lang="zh-TW" altLang="en-US" sz="2000" b="1" dirty="0">
                <a:solidFill>
                  <a:schemeClr val="accent4">
                    <a:lumMod val="10000"/>
                  </a:schemeClr>
                </a:solidFill>
                <a:latin typeface="標楷體" pitchFamily="65" charset="-120"/>
                <a:ea typeface="標楷體" pitchFamily="65" charset="-120"/>
              </a:rPr>
              <a:t>，一起來慶祝第一位華人社友、台灣人</a:t>
            </a:r>
            <a:r>
              <a:rPr lang="en-US" altLang="zh-TW" sz="2000" b="1" dirty="0" smtClean="0">
                <a:solidFill>
                  <a:schemeClr val="accent4">
                    <a:lumMod val="10000"/>
                  </a:schemeClr>
                </a:solidFill>
                <a:latin typeface="標楷體" pitchFamily="65" charset="-120"/>
                <a:ea typeface="標楷體" pitchFamily="65" charset="-120"/>
              </a:rPr>
              <a:t>RI</a:t>
            </a:r>
            <a:r>
              <a:rPr lang="zh-TW" altLang="en-US" sz="2000" b="1" dirty="0" smtClean="0">
                <a:solidFill>
                  <a:schemeClr val="accent4">
                    <a:lumMod val="10000"/>
                  </a:schemeClr>
                </a:solidFill>
                <a:latin typeface="標楷體" pitchFamily="65" charset="-120"/>
                <a:ea typeface="標楷體" pitchFamily="65" charset="-120"/>
              </a:rPr>
              <a:t>社長光榮上台</a:t>
            </a:r>
            <a:r>
              <a:rPr lang="en-US" altLang="zh-TW" sz="2000" b="1" dirty="0" smtClean="0">
                <a:solidFill>
                  <a:schemeClr val="accent4">
                    <a:lumMod val="10000"/>
                  </a:schemeClr>
                </a:solidFill>
                <a:latin typeface="標楷體" pitchFamily="65" charset="-120"/>
                <a:ea typeface="標楷體" pitchFamily="65" charset="-120"/>
              </a:rPr>
              <a:t>!</a:t>
            </a:r>
            <a:endParaRPr lang="zh-TW" altLang="en-US" sz="2000" b="1" dirty="0">
              <a:solidFill>
                <a:schemeClr val="accent4">
                  <a:lumMod val="10000"/>
                </a:schemeClr>
              </a:solidFill>
              <a:latin typeface="標楷體" pitchFamily="65" charset="-120"/>
              <a:ea typeface="標楷體" pitchFamily="65" charset="-120"/>
            </a:endParaRPr>
          </a:p>
        </p:txBody>
      </p:sp>
    </p:spTree>
    <p:extLst>
      <p:ext uri="{BB962C8B-B14F-4D97-AF65-F5344CB8AC3E}">
        <p14:creationId xmlns:p14="http://schemas.microsoft.com/office/powerpoint/2010/main" val="3075311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fld id="{FDC38D6E-E9BB-4A15-84CA-469F8ACA3A3A}" type="slidenum">
              <a:rPr lang="en-US" altLang="zh-TW"/>
              <a:pPr/>
              <a:t>5</a:t>
            </a:fld>
            <a:endParaRPr lang="en-US" altLang="zh-TW"/>
          </a:p>
        </p:txBody>
      </p:sp>
      <p:sp>
        <p:nvSpPr>
          <p:cNvPr id="18435" name="Rectangle 3"/>
          <p:cNvSpPr>
            <a:spLocks noGrp="1" noChangeArrowheads="1"/>
          </p:cNvSpPr>
          <p:nvPr>
            <p:ph type="body" idx="1"/>
          </p:nvPr>
        </p:nvSpPr>
        <p:spPr>
          <a:noFill/>
          <a:ln/>
        </p:spPr>
        <p:txBody>
          <a:bodyPr/>
          <a:lstStyle/>
          <a:p>
            <a:pPr eaLnBrk="1" hangingPunct="1">
              <a:lnSpc>
                <a:spcPct val="95000"/>
              </a:lnSpc>
              <a:spcBef>
                <a:spcPct val="10000"/>
              </a:spcBef>
              <a:buFontTx/>
              <a:buNone/>
            </a:pPr>
            <a:r>
              <a:rPr lang="en-US" altLang="zh-TW" sz="2000" dirty="0" smtClean="0">
                <a:effectLst/>
              </a:rPr>
              <a:t>1. </a:t>
            </a:r>
            <a:r>
              <a:rPr lang="zh-TW" altLang="en-US" sz="2000" dirty="0" smtClean="0">
                <a:effectLst/>
              </a:rPr>
              <a:t>雄獅旅遊集團成立於</a:t>
            </a:r>
            <a:r>
              <a:rPr lang="en-US" altLang="zh-TW" sz="2000" dirty="0" smtClean="0">
                <a:effectLst/>
              </a:rPr>
              <a:t>1977</a:t>
            </a:r>
            <a:r>
              <a:rPr lang="zh-TW" altLang="en-US" sz="2000" dirty="0" smtClean="0">
                <a:effectLst/>
              </a:rPr>
              <a:t>年</a:t>
            </a:r>
            <a:r>
              <a:rPr lang="en-US" altLang="zh-TW" sz="2000" dirty="0" smtClean="0">
                <a:effectLst/>
              </a:rPr>
              <a:t>6</a:t>
            </a:r>
            <a:r>
              <a:rPr lang="zh-TW" altLang="en-US" sz="2000" dirty="0" smtClean="0">
                <a:effectLst/>
              </a:rPr>
              <a:t>月</a:t>
            </a:r>
            <a:r>
              <a:rPr lang="en-US" altLang="zh-TW" sz="2000" dirty="0" smtClean="0">
                <a:effectLst/>
              </a:rPr>
              <a:t>6</a:t>
            </a:r>
            <a:r>
              <a:rPr lang="zh-TW" altLang="en-US" sz="2000" dirty="0" smtClean="0">
                <a:effectLst/>
              </a:rPr>
              <a:t>日</a:t>
            </a:r>
          </a:p>
          <a:p>
            <a:pPr eaLnBrk="1" hangingPunct="1">
              <a:lnSpc>
                <a:spcPct val="95000"/>
              </a:lnSpc>
              <a:spcBef>
                <a:spcPct val="10000"/>
              </a:spcBef>
              <a:buFontTx/>
              <a:buNone/>
            </a:pPr>
            <a:r>
              <a:rPr lang="en-US" altLang="zh-TW" sz="2000" dirty="0" smtClean="0">
                <a:effectLst/>
              </a:rPr>
              <a:t>2. </a:t>
            </a:r>
            <a:r>
              <a:rPr lang="zh-TW" altLang="en-US" sz="2000" dirty="0" smtClean="0">
                <a:effectLst/>
              </a:rPr>
              <a:t>資本額</a:t>
            </a:r>
            <a:r>
              <a:rPr lang="en-US" altLang="zh-TW" sz="2000" dirty="0" smtClean="0">
                <a:effectLst/>
              </a:rPr>
              <a:t>2010</a:t>
            </a:r>
            <a:r>
              <a:rPr lang="zh-TW" altLang="en-US" sz="2000" dirty="0" smtClean="0">
                <a:effectLst/>
              </a:rPr>
              <a:t>年：資本額</a:t>
            </a:r>
            <a:r>
              <a:rPr lang="en-US" altLang="zh-TW" sz="2000" dirty="0" smtClean="0">
                <a:effectLst/>
              </a:rPr>
              <a:t>2.8</a:t>
            </a:r>
            <a:r>
              <a:rPr lang="zh-TW" altLang="en-US" sz="2000" dirty="0" smtClean="0">
                <a:effectLst/>
              </a:rPr>
              <a:t>億元</a:t>
            </a:r>
          </a:p>
          <a:p>
            <a:pPr eaLnBrk="1" hangingPunct="1">
              <a:lnSpc>
                <a:spcPct val="95000"/>
              </a:lnSpc>
              <a:spcBef>
                <a:spcPct val="10000"/>
              </a:spcBef>
              <a:buFontTx/>
              <a:buNone/>
            </a:pPr>
            <a:r>
              <a:rPr lang="en-US" altLang="zh-TW" sz="2000" dirty="0" smtClean="0">
                <a:effectLst/>
              </a:rPr>
              <a:t>3. </a:t>
            </a:r>
            <a:r>
              <a:rPr lang="zh-TW" altLang="en-US" sz="2000" dirty="0" smtClean="0">
                <a:effectLst/>
              </a:rPr>
              <a:t>員工數</a:t>
            </a:r>
            <a:r>
              <a:rPr lang="en-US" altLang="zh-TW" sz="2000" dirty="0" smtClean="0">
                <a:effectLst/>
              </a:rPr>
              <a:t>2010</a:t>
            </a:r>
            <a:r>
              <a:rPr lang="zh-TW" altLang="en-US" sz="2000" dirty="0" smtClean="0">
                <a:effectLst/>
              </a:rPr>
              <a:t>年：員工</a:t>
            </a:r>
            <a:r>
              <a:rPr lang="en-US" altLang="zh-TW" sz="2000" dirty="0" smtClean="0">
                <a:effectLst/>
              </a:rPr>
              <a:t>1,800</a:t>
            </a:r>
            <a:r>
              <a:rPr lang="zh-TW" altLang="en-US" sz="2000" dirty="0" smtClean="0">
                <a:effectLst/>
              </a:rPr>
              <a:t>人</a:t>
            </a:r>
          </a:p>
          <a:p>
            <a:pPr eaLnBrk="1" hangingPunct="1">
              <a:lnSpc>
                <a:spcPct val="95000"/>
              </a:lnSpc>
              <a:spcBef>
                <a:spcPct val="10000"/>
              </a:spcBef>
              <a:buFontTx/>
              <a:buNone/>
            </a:pPr>
            <a:r>
              <a:rPr lang="en-US" altLang="zh-TW" sz="2000" dirty="0" smtClean="0">
                <a:effectLst/>
              </a:rPr>
              <a:t>4. </a:t>
            </a:r>
            <a:r>
              <a:rPr lang="zh-TW" altLang="en-US" sz="2000" dirty="0" smtClean="0">
                <a:effectLst/>
              </a:rPr>
              <a:t>營業額</a:t>
            </a:r>
            <a:r>
              <a:rPr lang="en-US" altLang="zh-TW" sz="2000" dirty="0" smtClean="0">
                <a:effectLst/>
              </a:rPr>
              <a:t>2008</a:t>
            </a:r>
            <a:r>
              <a:rPr lang="zh-TW" altLang="en-US" sz="2000" dirty="0" smtClean="0">
                <a:effectLst/>
              </a:rPr>
              <a:t>年：營業額 </a:t>
            </a:r>
            <a:r>
              <a:rPr lang="en-US" altLang="zh-TW" sz="2000" dirty="0" smtClean="0">
                <a:effectLst/>
              </a:rPr>
              <a:t>200</a:t>
            </a:r>
            <a:r>
              <a:rPr lang="zh-TW" altLang="en-US" sz="2000" dirty="0" smtClean="0">
                <a:effectLst/>
              </a:rPr>
              <a:t>億元台幣</a:t>
            </a:r>
            <a:endParaRPr lang="en-US" altLang="zh-TW" sz="2000" dirty="0" smtClean="0">
              <a:effectLst/>
            </a:endParaRPr>
          </a:p>
          <a:p>
            <a:pPr eaLnBrk="1" hangingPunct="1">
              <a:lnSpc>
                <a:spcPct val="95000"/>
              </a:lnSpc>
              <a:spcBef>
                <a:spcPct val="10000"/>
              </a:spcBef>
              <a:buFontTx/>
              <a:buNone/>
            </a:pPr>
            <a:r>
              <a:rPr lang="en-US" altLang="zh-TW" sz="2000" dirty="0" smtClean="0">
                <a:effectLst/>
              </a:rPr>
              <a:t>5. </a:t>
            </a:r>
            <a:r>
              <a:rPr lang="zh-TW" altLang="en-US" sz="2000" dirty="0" smtClean="0">
                <a:effectLst/>
              </a:rPr>
              <a:t>雄獅旅遊為臺灣旅遊業第一名</a:t>
            </a:r>
          </a:p>
          <a:p>
            <a:pPr eaLnBrk="1" hangingPunct="1">
              <a:lnSpc>
                <a:spcPct val="95000"/>
              </a:lnSpc>
              <a:spcBef>
                <a:spcPct val="10000"/>
              </a:spcBef>
              <a:buFontTx/>
              <a:buNone/>
            </a:pPr>
            <a:r>
              <a:rPr lang="en-US" altLang="zh-TW" sz="2000" dirty="0" smtClean="0">
                <a:effectLst/>
              </a:rPr>
              <a:t>    (</a:t>
            </a:r>
            <a:r>
              <a:rPr lang="zh-TW" altLang="en-US" sz="2000" dirty="0" smtClean="0">
                <a:effectLst/>
              </a:rPr>
              <a:t>商業週刊</a:t>
            </a:r>
            <a:r>
              <a:rPr lang="en-US" altLang="zh-TW" sz="2000" dirty="0" smtClean="0">
                <a:effectLst/>
              </a:rPr>
              <a:t>2005</a:t>
            </a:r>
            <a:r>
              <a:rPr lang="zh-TW" altLang="en-US" sz="2000" dirty="0" smtClean="0">
                <a:effectLst/>
              </a:rPr>
              <a:t>年一千大服務業排名第</a:t>
            </a:r>
            <a:r>
              <a:rPr lang="en-US" altLang="zh-TW" sz="2000" dirty="0" smtClean="0">
                <a:effectLst/>
              </a:rPr>
              <a:t>111</a:t>
            </a:r>
            <a:r>
              <a:rPr lang="zh-TW" altLang="en-US" sz="2000" dirty="0" smtClean="0">
                <a:effectLst/>
              </a:rPr>
              <a:t>名，為旅遊業之冠</a:t>
            </a:r>
            <a:r>
              <a:rPr lang="en-US" altLang="zh-TW" sz="2000" dirty="0" smtClean="0">
                <a:effectLst/>
              </a:rPr>
              <a:t>)</a:t>
            </a:r>
          </a:p>
          <a:p>
            <a:pPr eaLnBrk="1" hangingPunct="1">
              <a:lnSpc>
                <a:spcPct val="95000"/>
              </a:lnSpc>
              <a:spcBef>
                <a:spcPct val="10000"/>
              </a:spcBef>
              <a:buFontTx/>
              <a:buNone/>
            </a:pPr>
            <a:r>
              <a:rPr lang="en-US" altLang="zh-TW" sz="2000" dirty="0" smtClean="0">
                <a:effectLst/>
              </a:rPr>
              <a:t>6. </a:t>
            </a:r>
            <a:r>
              <a:rPr lang="zh-TW" altLang="en-US" sz="2000" dirty="0" smtClean="0">
                <a:effectLst/>
              </a:rPr>
              <a:t>雄獅旅遊網提供一站購足、全年無休服務，無論網站流量、營業額</a:t>
            </a:r>
          </a:p>
          <a:p>
            <a:pPr eaLnBrk="1" hangingPunct="1">
              <a:lnSpc>
                <a:spcPct val="95000"/>
              </a:lnSpc>
              <a:spcBef>
                <a:spcPct val="10000"/>
              </a:spcBef>
              <a:buFontTx/>
              <a:buNone/>
            </a:pPr>
            <a:r>
              <a:rPr lang="zh-TW" altLang="en-US" sz="2000" dirty="0" smtClean="0">
                <a:effectLst/>
              </a:rPr>
              <a:t>    服務滿意度等指標，皆領先所有旅遊網站</a:t>
            </a:r>
            <a:r>
              <a:rPr lang="en-US" altLang="zh-TW" sz="2000" dirty="0" smtClean="0">
                <a:effectLst/>
              </a:rPr>
              <a:t>(Yahoo 2007</a:t>
            </a:r>
            <a:r>
              <a:rPr lang="zh-TW" altLang="en-US" sz="2000" dirty="0" smtClean="0">
                <a:effectLst/>
              </a:rPr>
              <a:t>年網路旅遊消</a:t>
            </a:r>
          </a:p>
          <a:p>
            <a:pPr eaLnBrk="1" hangingPunct="1">
              <a:lnSpc>
                <a:spcPct val="95000"/>
              </a:lnSpc>
              <a:spcBef>
                <a:spcPct val="10000"/>
              </a:spcBef>
              <a:buFontTx/>
              <a:buNone/>
            </a:pPr>
            <a:r>
              <a:rPr lang="zh-TW" altLang="en-US" sz="2000" dirty="0" smtClean="0">
                <a:effectLst/>
              </a:rPr>
              <a:t>    者品牌調查</a:t>
            </a:r>
            <a:r>
              <a:rPr lang="en-US" altLang="zh-TW" sz="2000" dirty="0" smtClean="0">
                <a:effectLst/>
              </a:rPr>
              <a:t>)</a:t>
            </a:r>
          </a:p>
          <a:p>
            <a:pPr eaLnBrk="1" hangingPunct="1">
              <a:lnSpc>
                <a:spcPct val="95000"/>
              </a:lnSpc>
              <a:spcBef>
                <a:spcPct val="10000"/>
              </a:spcBef>
              <a:buFontTx/>
              <a:buNone/>
            </a:pPr>
            <a:r>
              <a:rPr lang="en-US" altLang="zh-TW" sz="2000" dirty="0" smtClean="0">
                <a:effectLst/>
              </a:rPr>
              <a:t>7. </a:t>
            </a:r>
            <a:r>
              <a:rPr lang="zh-TW" altLang="en-US" sz="2000" dirty="0" smtClean="0">
                <a:effectLst/>
              </a:rPr>
              <a:t>雄獅旅遊網集團公司在美洲、大洋洲、亞洲，全球共有60個實體服務據點，結合雄獅旅遊網，為全球旅人做貼心的在地服務。</a:t>
            </a:r>
          </a:p>
          <a:p>
            <a:pPr>
              <a:lnSpc>
                <a:spcPct val="80000"/>
              </a:lnSpc>
              <a:buNone/>
            </a:pPr>
            <a:r>
              <a:rPr lang="en-US" altLang="zh-TW" sz="2000" dirty="0" smtClean="0">
                <a:effectLst/>
              </a:rPr>
              <a:t>8. </a:t>
            </a:r>
            <a:r>
              <a:rPr lang="zh-TW" altLang="en-US" sz="2000" dirty="0" smtClean="0">
                <a:effectLst/>
              </a:rPr>
              <a:t>預計</a:t>
            </a:r>
            <a:r>
              <a:rPr lang="en-US" altLang="zh-TW" sz="2000" dirty="0" smtClean="0">
                <a:effectLst/>
              </a:rPr>
              <a:t>2013</a:t>
            </a:r>
            <a:r>
              <a:rPr lang="zh-TW" altLang="en-US" sz="2000" dirty="0" smtClean="0">
                <a:effectLst/>
              </a:rPr>
              <a:t>年</a:t>
            </a:r>
            <a:r>
              <a:rPr lang="en-US" altLang="zh-TW" sz="2000" dirty="0" smtClean="0">
                <a:effectLst/>
              </a:rPr>
              <a:t>9</a:t>
            </a:r>
            <a:r>
              <a:rPr lang="zh-TW" altLang="en-US" sz="2000" dirty="0" smtClean="0">
                <a:effectLst/>
              </a:rPr>
              <a:t>月</a:t>
            </a:r>
            <a:r>
              <a:rPr lang="en-US" altLang="zh-TW" sz="2000" dirty="0" smtClean="0">
                <a:effectLst/>
              </a:rPr>
              <a:t>24</a:t>
            </a:r>
            <a:r>
              <a:rPr lang="zh-TW" altLang="en-US" sz="2000" dirty="0" smtClean="0">
                <a:effectLst/>
              </a:rPr>
              <a:t>日股票上市。</a:t>
            </a:r>
          </a:p>
        </p:txBody>
      </p:sp>
      <p:sp>
        <p:nvSpPr>
          <p:cNvPr id="18436" name="Rectangle 4"/>
          <p:cNvSpPr>
            <a:spLocks noChangeArrowheads="1"/>
          </p:cNvSpPr>
          <p:nvPr/>
        </p:nvSpPr>
        <p:spPr bwMode="auto">
          <a:xfrm>
            <a:off x="2915816" y="56572"/>
            <a:ext cx="3168650" cy="1268413"/>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a:endParaRPr lang="zh-TW" altLang="en-US" sz="2400" b="1" dirty="0">
              <a:solidFill>
                <a:srgbClr val="0000FF"/>
              </a:solidFill>
            </a:endParaRPr>
          </a:p>
          <a:p>
            <a:pPr algn="ctr"/>
            <a:r>
              <a:rPr lang="zh-TW" altLang="en-US" sz="3600" b="1" dirty="0">
                <a:solidFill>
                  <a:srgbClr val="CC0000"/>
                </a:solidFill>
              </a:rPr>
              <a:t>雄獅集團介紹</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269974"/>
            <a:ext cx="158432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6</a:t>
            </a:fld>
            <a:endParaRPr lang="en-US" altLang="zh-TW"/>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74" r="12816"/>
          <a:stretch/>
        </p:blipFill>
        <p:spPr bwMode="auto">
          <a:xfrm>
            <a:off x="-45006" y="1988840"/>
            <a:ext cx="4541334" cy="342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624" r="12412"/>
          <a:stretch/>
        </p:blipFill>
        <p:spPr bwMode="auto">
          <a:xfrm>
            <a:off x="4491497" y="2060848"/>
            <a:ext cx="4472991" cy="335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1475656" y="326975"/>
            <a:ext cx="5472608" cy="720081"/>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a:r>
              <a:rPr lang="en-US" altLang="zh-TW" sz="3200" b="1" dirty="0" smtClean="0">
                <a:solidFill>
                  <a:srgbClr val="CC0000"/>
                </a:solidFill>
                <a:latin typeface="標楷體" pitchFamily="65" charset="-120"/>
                <a:ea typeface="標楷體" pitchFamily="65" charset="-120"/>
              </a:rPr>
              <a:t>2011</a:t>
            </a:r>
            <a:r>
              <a:rPr lang="zh-TW" altLang="en-US" sz="3200" b="1" dirty="0" smtClean="0">
                <a:solidFill>
                  <a:srgbClr val="CC0000"/>
                </a:solidFill>
                <a:latin typeface="標楷體" pitchFamily="65" charset="-120"/>
                <a:ea typeface="標楷體" pitchFamily="65" charset="-120"/>
              </a:rPr>
              <a:t>年紐奧良年會承辦經驗</a:t>
            </a:r>
            <a:endParaRPr lang="zh-TW" altLang="en-US" sz="3200" b="1" dirty="0">
              <a:solidFill>
                <a:srgbClr val="CC0000"/>
              </a:solidFill>
              <a:latin typeface="標楷體" pitchFamily="65" charset="-120"/>
              <a:ea typeface="標楷體" pitchFamily="65" charset="-120"/>
            </a:endParaRPr>
          </a:p>
        </p:txBody>
      </p:sp>
    </p:spTree>
    <p:extLst>
      <p:ext uri="{BB962C8B-B14F-4D97-AF65-F5344CB8AC3E}">
        <p14:creationId xmlns:p14="http://schemas.microsoft.com/office/powerpoint/2010/main" val="3187522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7</a:t>
            </a:fld>
            <a:endParaRPr lang="en-US" altLang="zh-TW"/>
          </a:p>
        </p:txBody>
      </p:sp>
      <p:sp>
        <p:nvSpPr>
          <p:cNvPr id="7" name="Rectangle 4"/>
          <p:cNvSpPr>
            <a:spLocks noChangeArrowheads="1"/>
          </p:cNvSpPr>
          <p:nvPr/>
        </p:nvSpPr>
        <p:spPr bwMode="auto">
          <a:xfrm>
            <a:off x="1763688" y="332655"/>
            <a:ext cx="4964304" cy="720081"/>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a:r>
              <a:rPr lang="en-US" altLang="zh-TW" sz="3200" b="1" dirty="0" smtClean="0">
                <a:solidFill>
                  <a:srgbClr val="CC0000"/>
                </a:solidFill>
                <a:latin typeface="標楷體" pitchFamily="65" charset="-120"/>
                <a:ea typeface="標楷體" pitchFamily="65" charset="-120"/>
              </a:rPr>
              <a:t>2012</a:t>
            </a:r>
            <a:r>
              <a:rPr lang="zh-TW" altLang="en-US" sz="3200" b="1" dirty="0" smtClean="0">
                <a:solidFill>
                  <a:srgbClr val="CC0000"/>
                </a:solidFill>
                <a:latin typeface="標楷體" pitchFamily="65" charset="-120"/>
                <a:ea typeface="標楷體" pitchFamily="65" charset="-120"/>
              </a:rPr>
              <a:t>年曼谷年會承辦經驗</a:t>
            </a:r>
            <a:endParaRPr lang="zh-TW" altLang="en-US" sz="3200" b="1" dirty="0">
              <a:solidFill>
                <a:srgbClr val="CC0000"/>
              </a:solidFill>
              <a:latin typeface="標楷體" pitchFamily="65" charset="-120"/>
              <a:ea typeface="標楷體" pitchFamily="65" charset="-12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254" t="20485" r="14627" b="12551"/>
          <a:stretch/>
        </p:blipFill>
        <p:spPr bwMode="auto">
          <a:xfrm>
            <a:off x="251520" y="1772815"/>
            <a:ext cx="2880320" cy="216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20166" r="14853" b="12285"/>
          <a:stretch/>
        </p:blipFill>
        <p:spPr bwMode="auto">
          <a:xfrm>
            <a:off x="3090141" y="1769091"/>
            <a:ext cx="2850011" cy="217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521" t="20267" r="14576" b="13232"/>
          <a:stretch/>
        </p:blipFill>
        <p:spPr bwMode="auto">
          <a:xfrm>
            <a:off x="5940152" y="1769091"/>
            <a:ext cx="2880320" cy="215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5461" t="19711" r="14985" b="12340"/>
          <a:stretch/>
        </p:blipFill>
        <p:spPr bwMode="auto">
          <a:xfrm>
            <a:off x="251521" y="3940254"/>
            <a:ext cx="2880320" cy="222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5473" t="20826" r="14909" b="12666"/>
          <a:stretch/>
        </p:blipFill>
        <p:spPr bwMode="auto">
          <a:xfrm>
            <a:off x="3059832" y="3959829"/>
            <a:ext cx="2920433" cy="220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35127" t="20164" r="15049" b="12720"/>
          <a:stretch/>
        </p:blipFill>
        <p:spPr bwMode="auto">
          <a:xfrm>
            <a:off x="5940151" y="3927113"/>
            <a:ext cx="2880321" cy="218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127" t="20705" r="14830" b="12695"/>
          <a:stretch/>
        </p:blipFill>
        <p:spPr bwMode="auto">
          <a:xfrm>
            <a:off x="6776341" y="239590"/>
            <a:ext cx="2044131" cy="152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965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0" y="1340768"/>
            <a:ext cx="9144000" cy="5676651"/>
          </a:xfrm>
        </p:spPr>
        <p:txBody>
          <a:bodyPr/>
          <a:lstStyle/>
          <a:p>
            <a:r>
              <a:rPr lang="zh-TW" altLang="zh-TW" sz="1800" dirty="0" smtClean="0"/>
              <a:t>雄獅旅遊（雪梨）分公司成立於</a:t>
            </a:r>
            <a:r>
              <a:rPr lang="en-US" altLang="zh-TW" sz="1800" dirty="0" smtClean="0"/>
              <a:t>1997</a:t>
            </a:r>
            <a:r>
              <a:rPr lang="zh-TW" altLang="zh-TW" sz="1800" dirty="0" smtClean="0"/>
              <a:t>年，商業登記號為（</a:t>
            </a:r>
            <a:r>
              <a:rPr lang="en-US" altLang="zh-TW" sz="1800" dirty="0" smtClean="0"/>
              <a:t>ABN</a:t>
            </a:r>
            <a:r>
              <a:rPr lang="zh-TW" altLang="zh-TW" sz="1800" dirty="0" smtClean="0"/>
              <a:t>）：</a:t>
            </a:r>
            <a:r>
              <a:rPr lang="en-US" altLang="zh-TW" sz="1800" dirty="0" smtClean="0"/>
              <a:t>51 078 472 438</a:t>
            </a:r>
            <a:r>
              <a:rPr lang="zh-TW" altLang="zh-TW" sz="1800" dirty="0" smtClean="0"/>
              <a:t>，</a:t>
            </a:r>
          </a:p>
          <a:p>
            <a:r>
              <a:rPr lang="zh-TW" altLang="zh-TW" sz="1800" dirty="0" smtClean="0"/>
              <a:t>雄獅旅遊（雪梨）分公司辦公室地點位雪梨市商業中心，地址為：</a:t>
            </a:r>
            <a:r>
              <a:rPr lang="en-US" altLang="zh-TW" sz="1800" dirty="0" smtClean="0"/>
              <a:t>Suite705</a:t>
            </a:r>
            <a:r>
              <a:rPr lang="zh-TW" altLang="zh-TW" sz="1800" dirty="0" smtClean="0"/>
              <a:t>，</a:t>
            </a:r>
            <a:r>
              <a:rPr lang="en-US" altLang="zh-TW" sz="1800" dirty="0" smtClean="0"/>
              <a:t>301 George Street</a:t>
            </a:r>
            <a:r>
              <a:rPr lang="zh-TW" altLang="zh-TW" sz="1800" dirty="0" smtClean="0"/>
              <a:t>，</a:t>
            </a:r>
            <a:r>
              <a:rPr lang="en-US" altLang="zh-TW" sz="1800" dirty="0" smtClean="0"/>
              <a:t>Sydney NSW</a:t>
            </a:r>
            <a:r>
              <a:rPr lang="zh-TW" altLang="zh-TW" sz="1800" dirty="0" smtClean="0"/>
              <a:t>，</a:t>
            </a:r>
            <a:r>
              <a:rPr lang="en-US" altLang="zh-TW" sz="1800" dirty="0" smtClean="0"/>
              <a:t> 2000</a:t>
            </a:r>
            <a:r>
              <a:rPr lang="zh-TW" altLang="zh-TW" sz="1800" dirty="0" smtClean="0"/>
              <a:t>，</a:t>
            </a:r>
            <a:r>
              <a:rPr lang="en-US" altLang="zh-TW" sz="1800" dirty="0" smtClean="0"/>
              <a:t> Australia</a:t>
            </a:r>
            <a:r>
              <a:rPr lang="zh-TW" altLang="zh-TW" sz="1800" dirty="0" smtClean="0"/>
              <a:t>。</a:t>
            </a:r>
          </a:p>
          <a:p>
            <a:r>
              <a:rPr lang="en-US" altLang="zh-TW" sz="1800" dirty="0" smtClean="0"/>
              <a:t> </a:t>
            </a:r>
            <a:endParaRPr lang="zh-TW" altLang="zh-TW" sz="1800" dirty="0" smtClean="0"/>
          </a:p>
          <a:p>
            <a:r>
              <a:rPr lang="zh-TW" altLang="zh-TW" sz="1800" dirty="0" smtClean="0"/>
              <a:t>雄獅旅遊（雪梨）分公司主要營運項目為負責接待海外入境澳洲的華人遊客，</a:t>
            </a:r>
          </a:p>
          <a:p>
            <a:r>
              <a:rPr lang="zh-TW" altLang="zh-TW" sz="1800" dirty="0" smtClean="0"/>
              <a:t>每年服務接待人數萬人，是澳洲</a:t>
            </a:r>
            <a:r>
              <a:rPr lang="en-US" altLang="zh-TW" sz="1800" dirty="0" smtClean="0"/>
              <a:t>ATEC(</a:t>
            </a:r>
            <a:r>
              <a:rPr lang="zh-TW" altLang="zh-TW" sz="1800" dirty="0" smtClean="0"/>
              <a:t>澳洲旅遊出口協會</a:t>
            </a:r>
            <a:r>
              <a:rPr lang="en-US" altLang="zh-TW" sz="1800" dirty="0" smtClean="0"/>
              <a:t>)</a:t>
            </a:r>
            <a:r>
              <a:rPr lang="zh-TW" altLang="zh-TW" sz="1800" dirty="0" smtClean="0"/>
              <a:t>的正式成員，</a:t>
            </a:r>
          </a:p>
          <a:p>
            <a:r>
              <a:rPr lang="zh-TW" altLang="zh-TW" sz="1800" dirty="0" smtClean="0"/>
              <a:t>也是澳洲政府指定授權可以做</a:t>
            </a:r>
            <a:r>
              <a:rPr lang="en-US" altLang="zh-TW" sz="1800" dirty="0" smtClean="0"/>
              <a:t>ADS</a:t>
            </a:r>
            <a:r>
              <a:rPr lang="zh-TW" altLang="zh-TW" sz="1800" dirty="0" smtClean="0"/>
              <a:t>簽證，接待中國赴澳旅遊團體的少數旅遊接待社之一，</a:t>
            </a:r>
          </a:p>
          <a:p>
            <a:r>
              <a:rPr lang="zh-TW" altLang="zh-TW" sz="1800" dirty="0" smtClean="0"/>
              <a:t>與澳洲政府旅遊部門、各大航空公司、飯店及巴士公司有著長期友好的業務合作關係，</a:t>
            </a:r>
          </a:p>
          <a:p>
            <a:r>
              <a:rPr lang="en-US" altLang="zh-TW" sz="1800" dirty="0" smtClean="0"/>
              <a:t> </a:t>
            </a:r>
            <a:endParaRPr lang="zh-TW" altLang="zh-TW" sz="1800" dirty="0" smtClean="0"/>
          </a:p>
          <a:p>
            <a:r>
              <a:rPr lang="zh-TW" altLang="zh-TW" sz="1800" dirty="0" smtClean="0"/>
              <a:t>為大洋洲地區從事以華人市場為主的最重要旅行社之一。</a:t>
            </a:r>
            <a:r>
              <a:rPr lang="en-US" altLang="zh-TW" sz="1800" dirty="0" smtClean="0"/>
              <a:t/>
            </a:r>
            <a:br>
              <a:rPr lang="en-US" altLang="zh-TW" sz="1800" dirty="0" smtClean="0"/>
            </a:br>
            <a:r>
              <a:rPr lang="en-US" altLang="zh-TW" sz="1800" dirty="0" smtClean="0"/>
              <a:t/>
            </a:r>
            <a:br>
              <a:rPr lang="en-US" altLang="zh-TW" sz="1800" dirty="0" smtClean="0"/>
            </a:br>
            <a:r>
              <a:rPr lang="zh-TW" altLang="zh-TW" sz="1800" dirty="0" smtClean="0"/>
              <a:t>雄獅旅遊（雪梨）分公司除了負責安排觀光性質旅遊團體赴澳洲之外，</a:t>
            </a:r>
          </a:p>
          <a:p>
            <a:r>
              <a:rPr lang="zh-TW" altLang="zh-TW" sz="1800" dirty="0" smtClean="0"/>
              <a:t>也安排大量來自台灣和中國的團體到澳洲各地進行商貿考察、會議展覽、獎勵旅遊等旅遊活動，</a:t>
            </a:r>
          </a:p>
          <a:p>
            <a:r>
              <a:rPr lang="zh-TW" altLang="zh-TW" sz="1800" dirty="0" smtClean="0"/>
              <a:t>以優質的服務，合理的價格及良好的商業聲譽，贏得了廣大客戶的信賴和支持。</a:t>
            </a:r>
          </a:p>
          <a:p>
            <a:r>
              <a:rPr lang="en-US" altLang="zh-TW" sz="1800" dirty="0" smtClean="0"/>
              <a:t> </a:t>
            </a:r>
            <a:endParaRPr lang="zh-TW" altLang="zh-TW" sz="1800" dirty="0" smtClean="0"/>
          </a:p>
          <a:p>
            <a:endParaRPr lang="zh-TW" altLang="en-US" sz="1800" dirty="0"/>
          </a:p>
        </p:txBody>
      </p:sp>
      <p:sp>
        <p:nvSpPr>
          <p:cNvPr id="4" name="投影片編號版面配置區 3"/>
          <p:cNvSpPr>
            <a:spLocks noGrp="1"/>
          </p:cNvSpPr>
          <p:nvPr>
            <p:ph type="sldNum" sz="quarter" idx="12"/>
          </p:nvPr>
        </p:nvSpPr>
        <p:spPr/>
        <p:txBody>
          <a:bodyPr/>
          <a:lstStyle/>
          <a:p>
            <a:fld id="{536F0EE7-4D97-4387-9E0C-075E37804A47}" type="slidenum">
              <a:rPr lang="en-US" altLang="zh-TW" smtClean="0"/>
              <a:pPr/>
              <a:t>8</a:t>
            </a:fld>
            <a:endParaRPr lang="en-US" altLang="zh-TW"/>
          </a:p>
        </p:txBody>
      </p:sp>
      <p:sp>
        <p:nvSpPr>
          <p:cNvPr id="5" name="Rectangle 4"/>
          <p:cNvSpPr>
            <a:spLocks noChangeArrowheads="1"/>
          </p:cNvSpPr>
          <p:nvPr/>
        </p:nvSpPr>
        <p:spPr bwMode="auto">
          <a:xfrm>
            <a:off x="2051720" y="-1"/>
            <a:ext cx="4536182" cy="1268413"/>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a:endParaRPr lang="zh-TW" altLang="en-US" sz="2400" b="1" dirty="0">
              <a:solidFill>
                <a:srgbClr val="0000FF"/>
              </a:solidFill>
            </a:endParaRPr>
          </a:p>
          <a:p>
            <a:pPr algn="ctr"/>
            <a:r>
              <a:rPr lang="zh-TW" altLang="en-US" sz="3600" b="1" dirty="0" smtClean="0">
                <a:solidFill>
                  <a:srgbClr val="CC0000"/>
                </a:solidFill>
              </a:rPr>
              <a:t>雄獅雪梨分公司介紹</a:t>
            </a:r>
            <a:endParaRPr lang="zh-TW" altLang="en-US" sz="3600" b="1" dirty="0">
              <a:solidFill>
                <a:srgbClr val="CC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36F0EE7-4D97-4387-9E0C-075E37804A47}" type="slidenum">
              <a:rPr lang="en-US" altLang="zh-TW" smtClean="0"/>
              <a:pPr/>
              <a:t>9</a:t>
            </a:fld>
            <a:endParaRPr lang="en-US" altLang="zh-TW"/>
          </a:p>
        </p:txBody>
      </p:sp>
      <p:sp>
        <p:nvSpPr>
          <p:cNvPr id="5" name="Rectangle 5"/>
          <p:cNvSpPr>
            <a:spLocks noChangeArrowheads="1"/>
          </p:cNvSpPr>
          <p:nvPr/>
        </p:nvSpPr>
        <p:spPr bwMode="auto">
          <a:xfrm>
            <a:off x="1691680" y="548680"/>
            <a:ext cx="2520280" cy="647700"/>
          </a:xfrm>
          <a:prstGeom prst="rect">
            <a:avLst/>
          </a:prstGeom>
          <a:gradFill rotWithShape="1">
            <a:gsLst>
              <a:gs pos="0">
                <a:srgbClr val="FFFFCC">
                  <a:gamma/>
                  <a:shade val="76471"/>
                  <a:invGamma/>
                </a:srgbClr>
              </a:gs>
              <a:gs pos="50000">
                <a:srgbClr val="FFFFCC"/>
              </a:gs>
              <a:gs pos="100000">
                <a:srgbClr val="FFFFCC">
                  <a:gamma/>
                  <a:shade val="76471"/>
                  <a:invGamma/>
                </a:srgbClr>
              </a:gs>
            </a:gsLst>
            <a:lin ang="5400000" scaled="1"/>
          </a:gradFill>
          <a:ln w="9525">
            <a:solidFill>
              <a:schemeClr val="tx1"/>
            </a:solidFill>
            <a:miter lim="800000"/>
            <a:headEnd/>
            <a:tailEnd/>
          </a:ln>
        </p:spPr>
        <p:txBody>
          <a:bodyPr/>
          <a:lstStyle/>
          <a:p>
            <a:pPr algn="ctr" fontAlgn="ctr"/>
            <a:r>
              <a:rPr lang="zh-TW" altLang="en-US" sz="2800" b="1" dirty="0" smtClean="0">
                <a:solidFill>
                  <a:schemeClr val="bg2"/>
                </a:solidFill>
              </a:rPr>
              <a:t>澳洲圖示</a:t>
            </a:r>
            <a:endParaRPr lang="zh-TW" altLang="en-US" sz="2800" b="1" dirty="0">
              <a:solidFill>
                <a:schemeClr val="bg2"/>
              </a:solidFill>
            </a:endParaRPr>
          </a:p>
        </p:txBody>
      </p:sp>
      <p:pic>
        <p:nvPicPr>
          <p:cNvPr id="6" name="圖片 5" descr="homepage_map_standard"/>
          <p:cNvPicPr/>
          <p:nvPr/>
        </p:nvPicPr>
        <p:blipFill>
          <a:blip r:embed="rId2" cstate="email"/>
          <a:srcRect/>
          <a:stretch>
            <a:fillRect/>
          </a:stretch>
        </p:blipFill>
        <p:spPr bwMode="auto">
          <a:xfrm>
            <a:off x="899592" y="1628800"/>
            <a:ext cx="6264696" cy="4752528"/>
          </a:xfrm>
          <a:prstGeom prst="rect">
            <a:avLst/>
          </a:prstGeom>
          <a:noFill/>
        </p:spPr>
      </p:pic>
      <p:pic>
        <p:nvPicPr>
          <p:cNvPr id="7" name="Picture 3074"/>
          <p:cNvPicPr>
            <a:picLocks noChangeAspect="1" noChangeArrowheads="1"/>
          </p:cNvPicPr>
          <p:nvPr/>
        </p:nvPicPr>
        <p:blipFill>
          <a:blip r:embed="rId3" cstate="email"/>
          <a:srcRect/>
          <a:stretch>
            <a:fillRect/>
          </a:stretch>
        </p:blipFill>
        <p:spPr bwMode="auto">
          <a:xfrm>
            <a:off x="-324544" y="-270411"/>
            <a:ext cx="1584176" cy="1683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pt0000004">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zh-TW" altLang="en-US" sz="1600" b="0" i="0" u="none" strike="noStrike" cap="none" normalizeH="0" baseline="0" smtClean="0">
            <a:ln>
              <a:noFill/>
            </a:ln>
            <a:solidFill>
              <a:srgbClr val="FFFF00"/>
            </a:solidFill>
            <a:effectLst/>
            <a:latin typeface="Arial" charset="0"/>
            <a:ea typeface="標楷體" pitchFamily="65"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zh-TW" altLang="en-US" sz="1600" b="0" i="0" u="none" strike="noStrike" cap="none" normalizeH="0" baseline="0" smtClean="0">
            <a:ln>
              <a:noFill/>
            </a:ln>
            <a:solidFill>
              <a:srgbClr val="FFFF00"/>
            </a:solidFill>
            <a:effectLst/>
            <a:latin typeface="Arial" charset="0"/>
            <a:ea typeface="標楷體" pitchFamily="65" charset="-12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C:\DOCUME~1\WINNIC~1\LOCALS~1\Temp\Ppt0000004.pot</Template>
  <TotalTime>1438</TotalTime>
  <Words>3714</Words>
  <Application>Microsoft Office PowerPoint</Application>
  <PresentationFormat>如螢幕大小 (4:3)</PresentationFormat>
  <Paragraphs>456</Paragraphs>
  <Slides>30</Slides>
  <Notes>2</Notes>
  <HiddenSlides>0</HiddenSlides>
  <MMClips>0</MMClips>
  <ScaleCrop>false</ScaleCrop>
  <HeadingPairs>
    <vt:vector size="4" baseType="variant">
      <vt:variant>
        <vt:lpstr>佈景主題</vt:lpstr>
      </vt:variant>
      <vt:variant>
        <vt:i4>1</vt:i4>
      </vt:variant>
      <vt:variant>
        <vt:lpstr>投影片標題</vt:lpstr>
      </vt:variant>
      <vt:variant>
        <vt:i4>30</vt:i4>
      </vt:variant>
    </vt:vector>
  </HeadingPairs>
  <TitlesOfParts>
    <vt:vector size="31" baseType="lpstr">
      <vt:lpstr>Ppt0000004</vt:lpstr>
      <vt:lpstr>2014年國際扶輪雪梨年會 3490地區活動企劃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winnichen</dc:creator>
  <cp:lastModifiedBy>Bettina Yin</cp:lastModifiedBy>
  <cp:revision>178</cp:revision>
  <dcterms:created xsi:type="dcterms:W3CDTF">2009-02-06T05:28:49Z</dcterms:created>
  <dcterms:modified xsi:type="dcterms:W3CDTF">2013-11-16T15:48:36Z</dcterms:modified>
</cp:coreProperties>
</file>